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2" r:id="rId2"/>
    <p:sldId id="302" r:id="rId3"/>
    <p:sldId id="311" r:id="rId4"/>
    <p:sldId id="303" r:id="rId5"/>
    <p:sldId id="304" r:id="rId6"/>
    <p:sldId id="309" r:id="rId7"/>
    <p:sldId id="310" r:id="rId8"/>
  </p:sldIdLst>
  <p:sldSz cx="9144000" cy="6858000" type="screen4x3"/>
  <p:notesSz cx="6797675" cy="9872663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C5D7"/>
    <a:srgbClr val="205B5E"/>
    <a:srgbClr val="E36E09"/>
    <a:srgbClr val="FF0000"/>
    <a:srgbClr val="BF0B32"/>
    <a:srgbClr val="A6F088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07" autoAdjust="0"/>
    <p:restoredTop sz="94721"/>
  </p:normalViewPr>
  <p:slideViewPr>
    <p:cSldViewPr snapToGrid="0" snapToObjects="1">
      <p:cViewPr>
        <p:scale>
          <a:sx n="110" d="100"/>
          <a:sy n="110" d="100"/>
        </p:scale>
        <p:origin x="-414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9ADE91-BCA7-EA4B-AD0C-55714394EE2C}" type="datetimeFigureOut">
              <a:rPr lang="fr-FR" smtClean="0"/>
              <a:t>19/04/2016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163A4D-6AC4-464E-AF44-09FA9F4AA8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95327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0DA8E-B9BB-0F44-8B4B-EFD687416980}" type="datetimeFigureOut">
              <a:rPr lang="fr-FR" smtClean="0"/>
              <a:t>19/04/2016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C23B7-3C67-9D41-B307-B10BC9F5AC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3880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titre ble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[Médiateur]-fon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Image 3" descr="picto_def.e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131" y="459409"/>
            <a:ext cx="3417195" cy="1953655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1320873" y="2313004"/>
            <a:ext cx="6341310" cy="107757"/>
          </a:xfrm>
          <a:prstGeom prst="rect">
            <a:avLst/>
          </a:prstGeom>
          <a:solidFill>
            <a:srgbClr val="205B5E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/>
          </a:p>
        </p:txBody>
      </p:sp>
      <p:sp>
        <p:nvSpPr>
          <p:cNvPr id="6" name="Rectangle 5"/>
          <p:cNvSpPr/>
          <p:nvPr userDrawn="1"/>
        </p:nvSpPr>
        <p:spPr>
          <a:xfrm>
            <a:off x="1320873" y="4666239"/>
            <a:ext cx="6341310" cy="107757"/>
          </a:xfrm>
          <a:prstGeom prst="rect">
            <a:avLst/>
          </a:prstGeom>
          <a:solidFill>
            <a:srgbClr val="205B5E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584" y="4380472"/>
            <a:ext cx="960558" cy="679290"/>
          </a:xfrm>
          <a:prstGeom prst="rect">
            <a:avLst/>
          </a:prstGeom>
        </p:spPr>
      </p:pic>
      <p:sp>
        <p:nvSpPr>
          <p:cNvPr id="8" name="Titre 10"/>
          <p:cNvSpPr>
            <a:spLocks noGrp="1"/>
          </p:cNvSpPr>
          <p:nvPr>
            <p:ph type="title"/>
          </p:nvPr>
        </p:nvSpPr>
        <p:spPr>
          <a:xfrm>
            <a:off x="1209600" y="2498906"/>
            <a:ext cx="7025972" cy="2049338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5000"/>
              </a:lnSpc>
              <a:spcBef>
                <a:spcPts val="1154"/>
              </a:spcBef>
              <a:defRPr sz="4800" cap="all">
                <a:solidFill>
                  <a:srgbClr val="205B5E"/>
                </a:solidFill>
                <a:latin typeface="League Gothic"/>
                <a:cs typeface="League Gothic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 hasCustomPrompt="1"/>
          </p:nvPr>
        </p:nvSpPr>
        <p:spPr>
          <a:xfrm>
            <a:off x="1249363" y="4949825"/>
            <a:ext cx="6375400" cy="35675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cap="all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fr-FR" dirty="0" smtClean="0"/>
              <a:t>Insérer ici le nom du speaker, SUIVI de sa fonction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 hasCustomPrompt="1"/>
          </p:nvPr>
        </p:nvSpPr>
        <p:spPr>
          <a:xfrm>
            <a:off x="1247319" y="5244138"/>
            <a:ext cx="6377265" cy="4445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insérer ici l’adresse e-mail du speaker</a:t>
            </a:r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2"/>
          </p:nvPr>
        </p:nvSpPr>
        <p:spPr>
          <a:xfrm>
            <a:off x="6957637" y="6356350"/>
            <a:ext cx="2133600" cy="365125"/>
          </a:xfrm>
        </p:spPr>
        <p:txBody>
          <a:bodyPr/>
          <a:lstStyle/>
          <a:p>
            <a:fld id="{21808339-86CF-DF47-AA0C-DE4921AD1D2C}" type="datetime3">
              <a:rPr lang="fr-FR" smtClean="0"/>
              <a:t>19.04.16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97164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titre blan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[Médiateur]-fond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Image 3" descr="picto_def.e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131" y="459409"/>
            <a:ext cx="3417195" cy="1953655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1320873" y="2313004"/>
            <a:ext cx="6341310" cy="107757"/>
          </a:xfrm>
          <a:prstGeom prst="rect">
            <a:avLst/>
          </a:prstGeom>
          <a:solidFill>
            <a:srgbClr val="205B5E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/>
          </a:p>
        </p:txBody>
      </p:sp>
      <p:sp>
        <p:nvSpPr>
          <p:cNvPr id="6" name="Rectangle 5"/>
          <p:cNvSpPr/>
          <p:nvPr userDrawn="1"/>
        </p:nvSpPr>
        <p:spPr>
          <a:xfrm>
            <a:off x="1320873" y="4666239"/>
            <a:ext cx="6341310" cy="107757"/>
          </a:xfrm>
          <a:prstGeom prst="rect">
            <a:avLst/>
          </a:prstGeom>
          <a:solidFill>
            <a:srgbClr val="205B5E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584" y="4380472"/>
            <a:ext cx="960558" cy="679290"/>
          </a:xfrm>
          <a:prstGeom prst="rect">
            <a:avLst/>
          </a:prstGeom>
        </p:spPr>
      </p:pic>
      <p:sp>
        <p:nvSpPr>
          <p:cNvPr id="8" name="Titre 10"/>
          <p:cNvSpPr>
            <a:spLocks noGrp="1"/>
          </p:cNvSpPr>
          <p:nvPr>
            <p:ph type="title"/>
          </p:nvPr>
        </p:nvSpPr>
        <p:spPr>
          <a:xfrm>
            <a:off x="1209600" y="2498906"/>
            <a:ext cx="7025972" cy="2049338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5000"/>
              </a:lnSpc>
              <a:spcBef>
                <a:spcPts val="1154"/>
              </a:spcBef>
              <a:defRPr sz="4800" cap="all">
                <a:solidFill>
                  <a:srgbClr val="205B5E"/>
                </a:solidFill>
                <a:latin typeface="League Gothic"/>
                <a:cs typeface="League Gothic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0" hasCustomPrompt="1"/>
          </p:nvPr>
        </p:nvSpPr>
        <p:spPr>
          <a:xfrm>
            <a:off x="1249363" y="4949825"/>
            <a:ext cx="6375400" cy="35675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cap="all" baseline="0">
                <a:solidFill>
                  <a:srgbClr val="E36E09"/>
                </a:solidFill>
                <a:latin typeface="Arial"/>
                <a:cs typeface="Arial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fr-FR" dirty="0" smtClean="0"/>
              <a:t>Insérer ici le nom du speaker, SUIVI de sa fonction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1" hasCustomPrompt="1"/>
          </p:nvPr>
        </p:nvSpPr>
        <p:spPr>
          <a:xfrm>
            <a:off x="1247319" y="5244138"/>
            <a:ext cx="6377265" cy="4445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aseline="0">
                <a:solidFill>
                  <a:srgbClr val="E36E0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fr-FR" dirty="0" smtClean="0"/>
              <a:t>insérer ici l’adresse e-mail du speaker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BC7641A-521B-A448-91D3-EFE899C9AD58}" type="datetime3">
              <a:rPr lang="fr-FR" smtClean="0"/>
              <a:pPr/>
              <a:t>19.04.16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5481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"/>
            <a:ext cx="9144000" cy="1160162"/>
          </a:xfrm>
          <a:prstGeom prst="rect">
            <a:avLst/>
          </a:prstGeom>
          <a:solidFill>
            <a:srgbClr val="6DC5D7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 descr="cercle.emf"/>
          <p:cNvPicPr>
            <a:picLocks noChangeAspect="1"/>
          </p:cNvPicPr>
          <p:nvPr userDrawn="1"/>
        </p:nvPicPr>
        <p:blipFill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72" y="0"/>
            <a:ext cx="987808" cy="995407"/>
          </a:xfrm>
          <a:prstGeom prst="rect">
            <a:avLst/>
          </a:prstGeom>
        </p:spPr>
      </p:pic>
      <p:pic>
        <p:nvPicPr>
          <p:cNvPr id="5" name="Image 4" descr="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185" y="5800915"/>
            <a:ext cx="1520268" cy="899962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62012" y="6356350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rgbClr val="E36E09"/>
                </a:solidFill>
              </a:defRPr>
            </a:lvl1pPr>
          </a:lstStyle>
          <a:p>
            <a:fld id="{F48EDEE1-C822-7C46-B37B-F784EECC64E4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48555" y="273882"/>
            <a:ext cx="4881600" cy="583200"/>
          </a:xfrm>
          <a:prstGeom prst="rect">
            <a:avLst/>
          </a:prstGeom>
        </p:spPr>
        <p:txBody>
          <a:bodyPr vert="horz"/>
          <a:lstStyle>
            <a:lvl1pPr algn="l">
              <a:defRPr sz="3200" cap="all">
                <a:solidFill>
                  <a:schemeClr val="bg1"/>
                </a:solidFill>
                <a:latin typeface="League Gothic"/>
                <a:cs typeface="League Gothic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806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62012" y="6356350"/>
            <a:ext cx="2133600" cy="365125"/>
          </a:xfrm>
          <a:prstGeom prst="rect">
            <a:avLst/>
          </a:prstGeom>
        </p:spPr>
        <p:txBody>
          <a:bodyPr/>
          <a:lstStyle>
            <a:lvl1pPr algn="l">
              <a:defRPr baseline="0">
                <a:solidFill>
                  <a:srgbClr val="E36E09"/>
                </a:solidFill>
              </a:defRPr>
            </a:lvl1pPr>
          </a:lstStyle>
          <a:p>
            <a:fld id="{F48EDEE1-C822-7C46-B37B-F784EECC64E4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144000" cy="1160162"/>
          </a:xfrm>
          <a:prstGeom prst="rect">
            <a:avLst/>
          </a:prstGeom>
          <a:solidFill>
            <a:srgbClr val="6DC5D7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 descr="cercle.emf"/>
          <p:cNvPicPr>
            <a:picLocks noChangeAspect="1"/>
          </p:cNvPicPr>
          <p:nvPr userDrawn="1"/>
        </p:nvPicPr>
        <p:blipFill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72" y="0"/>
            <a:ext cx="987808" cy="995407"/>
          </a:xfrm>
          <a:prstGeom prst="rect">
            <a:avLst/>
          </a:prstGeom>
        </p:spPr>
      </p:pic>
      <p:pic>
        <p:nvPicPr>
          <p:cNvPr id="13" name="Image 12" descr="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185" y="5800915"/>
            <a:ext cx="1520268" cy="8999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476583" y="359368"/>
            <a:ext cx="7461870" cy="467277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" cap="all">
                <a:solidFill>
                  <a:srgbClr val="FFFFFF"/>
                </a:solidFill>
                <a:latin typeface="League Gothic"/>
                <a:cs typeface="League Gothic"/>
              </a:defRPr>
            </a:lvl1pPr>
          </a:lstStyle>
          <a:p>
            <a:r>
              <a:rPr lang="fr-FR" dirty="0" smtClean="0"/>
              <a:t>MISSION DE RÈGLEMENT DES LITIGES : LE CHAMP DE COMPÉTENCES DU MÉDIATEUR</a:t>
            </a:r>
          </a:p>
        </p:txBody>
      </p:sp>
      <p:sp>
        <p:nvSpPr>
          <p:cNvPr id="8" name="Espace réservé du contenu 2"/>
          <p:cNvSpPr txBox="1">
            <a:spLocks/>
          </p:cNvSpPr>
          <p:nvPr userDrawn="1"/>
        </p:nvSpPr>
        <p:spPr>
          <a:xfrm>
            <a:off x="1473461" y="466540"/>
            <a:ext cx="7294034" cy="437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940"/>
              </a:lnSpc>
              <a:buNone/>
            </a:pPr>
            <a:endParaRPr lang="fr-FR" dirty="0">
              <a:solidFill>
                <a:srgbClr val="FFFFFF"/>
              </a:solidFill>
              <a:latin typeface="League Gothic"/>
              <a:cs typeface="League Gothic"/>
            </a:endParaRPr>
          </a:p>
        </p:txBody>
      </p:sp>
      <p:sp>
        <p:nvSpPr>
          <p:cNvPr id="10" name="Espace réservé du contenu 9"/>
          <p:cNvSpPr>
            <a:spLocks noGrp="1"/>
          </p:cNvSpPr>
          <p:nvPr>
            <p:ph sz="quarter" idx="14"/>
          </p:nvPr>
        </p:nvSpPr>
        <p:spPr>
          <a:xfrm>
            <a:off x="803275" y="1778000"/>
            <a:ext cx="7661275" cy="3905250"/>
          </a:xfrm>
          <a:prstGeom prst="rect">
            <a:avLst/>
          </a:prstGeom>
        </p:spPr>
        <p:txBody>
          <a:bodyPr vert="horz"/>
          <a:lstStyle>
            <a:lvl1pPr marL="342900" indent="-342900">
              <a:buSzPct val="163000"/>
              <a:buFontTx/>
              <a:buBlip>
                <a:blip r:embed="rId4"/>
              </a:buBlip>
              <a:defRPr sz="1900">
                <a:solidFill>
                  <a:srgbClr val="595959"/>
                </a:solidFill>
                <a:latin typeface="Arial"/>
                <a:cs typeface="Arial"/>
              </a:defRPr>
            </a:lvl1pPr>
            <a:lvl2pPr marL="742950" indent="-285750">
              <a:buSzPct val="100000"/>
              <a:buFontTx/>
              <a:buBlip>
                <a:blip r:embed="rId5"/>
              </a:buBlip>
              <a:defRPr sz="1700">
                <a:solidFill>
                  <a:srgbClr val="595959"/>
                </a:solidFill>
                <a:latin typeface="Arial"/>
                <a:cs typeface="Arial"/>
              </a:defRPr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409565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>
          <a:xfrm>
            <a:off x="1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E36E09"/>
                </a:solidFill>
                <a:latin typeface="Arial"/>
                <a:cs typeface="Arial"/>
              </a:defRPr>
            </a:lvl1pPr>
          </a:lstStyle>
          <a:p>
            <a:fld id="{A99DB2DE-3673-1043-BF31-E51DC1FD22DD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2"/>
          </p:nvPr>
        </p:nvSpPr>
        <p:spPr>
          <a:xfrm>
            <a:off x="69588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E36E09"/>
                </a:solidFill>
                <a:latin typeface="Arial"/>
                <a:cs typeface="Arial"/>
              </a:defRPr>
            </a:lvl1pPr>
          </a:lstStyle>
          <a:p>
            <a:fld id="{ABC7641A-521B-A448-91D3-EFE899C9AD58}" type="datetime3">
              <a:rPr lang="fr-FR" smtClean="0"/>
              <a:pPr/>
              <a:t>19.04.16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6635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0" r:id="rId4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6"/>
        </a:buBlip>
        <a:defRPr sz="2000" kern="1200">
          <a:solidFill>
            <a:srgbClr val="595959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SzPct val="100000"/>
        <a:buFontTx/>
        <a:buBlip>
          <a:blip r:embed="rId7"/>
        </a:buBlip>
        <a:defRPr sz="17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1301040" y="2590346"/>
            <a:ext cx="7025972" cy="2049338"/>
          </a:xfrm>
          <a:prstGeom prst="rect">
            <a:avLst/>
          </a:prstGeom>
        </p:spPr>
        <p:txBody>
          <a:bodyPr vert="horz"/>
          <a:lstStyle>
            <a:lvl1pPr algn="l" defTabSz="457200" rtl="0" eaLnBrk="1" latinLnBrk="0" hangingPunct="1">
              <a:lnSpc>
                <a:spcPts val="5000"/>
              </a:lnSpc>
              <a:spcBef>
                <a:spcPts val="1154"/>
              </a:spcBef>
              <a:buNone/>
              <a:defRPr sz="4800" kern="1200" cap="all">
                <a:solidFill>
                  <a:srgbClr val="205B5E"/>
                </a:solidFill>
                <a:latin typeface="League Gothic"/>
                <a:ea typeface="+mj-ea"/>
                <a:cs typeface="League Gothic"/>
              </a:defRPr>
            </a:lvl1pPr>
          </a:lstStyle>
          <a:p>
            <a:r>
              <a:rPr lang="fr-FR" sz="4000" dirty="0" err="1" smtClean="0"/>
              <a:t>What</a:t>
            </a:r>
            <a:r>
              <a:rPr lang="fr-FR" sz="4000" dirty="0" smtClean="0"/>
              <a:t> </a:t>
            </a:r>
            <a:r>
              <a:rPr lang="fr-FR" sz="4000" dirty="0" err="1" smtClean="0"/>
              <a:t>makes</a:t>
            </a:r>
            <a:r>
              <a:rPr lang="fr-FR" sz="4000" dirty="0" smtClean="0"/>
              <a:t> people trust an ombudsman ?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3600" dirty="0" smtClean="0">
                <a:solidFill>
                  <a:srgbClr val="E36E09"/>
                </a:solidFill>
              </a:rPr>
              <a:t>A French case </a:t>
            </a:r>
            <a:r>
              <a:rPr lang="fr-FR" sz="3600" dirty="0" err="1" smtClean="0">
                <a:solidFill>
                  <a:srgbClr val="E36E09"/>
                </a:solidFill>
              </a:rPr>
              <a:t>study</a:t>
            </a:r>
            <a:endParaRPr lang="fr-FR" sz="3600" dirty="0" smtClean="0">
              <a:solidFill>
                <a:srgbClr val="E36E09"/>
              </a:solidFill>
            </a:endParaRPr>
          </a:p>
          <a:p>
            <a:r>
              <a:rPr lang="fr-FR" sz="3600" dirty="0" smtClean="0">
                <a:solidFill>
                  <a:srgbClr val="E36E09"/>
                </a:solidFill>
              </a:rPr>
              <a:t>Le </a:t>
            </a:r>
            <a:r>
              <a:rPr lang="fr-FR" sz="3600" dirty="0" err="1" smtClean="0">
                <a:solidFill>
                  <a:srgbClr val="E36E09"/>
                </a:solidFill>
              </a:rPr>
              <a:t>mediateur</a:t>
            </a:r>
            <a:r>
              <a:rPr lang="fr-FR" sz="3600" dirty="0" smtClean="0">
                <a:solidFill>
                  <a:srgbClr val="E36E09"/>
                </a:solidFill>
              </a:rPr>
              <a:t> national de l’</a:t>
            </a:r>
            <a:r>
              <a:rPr lang="fr-FR" sz="3600" dirty="0" err="1" smtClean="0">
                <a:solidFill>
                  <a:srgbClr val="E36E09"/>
                </a:solidFill>
              </a:rPr>
              <a:t>energie</a:t>
            </a:r>
            <a:endParaRPr lang="fr-FR" sz="3600" dirty="0">
              <a:solidFill>
                <a:srgbClr val="E36E09"/>
              </a:solidFill>
            </a:endParaRPr>
          </a:p>
        </p:txBody>
      </p:sp>
      <p:sp>
        <p:nvSpPr>
          <p:cNvPr id="10" name="Espace réservé de la date 4"/>
          <p:cNvSpPr>
            <a:spLocks noGrp="1"/>
          </p:cNvSpPr>
          <p:nvPr>
            <p:ph type="dt" sz="half" idx="12"/>
          </p:nvPr>
        </p:nvSpPr>
        <p:spPr>
          <a:xfrm>
            <a:off x="4623759" y="5563798"/>
            <a:ext cx="3703254" cy="673100"/>
          </a:xfrm>
        </p:spPr>
        <p:txBody>
          <a:bodyPr/>
          <a:lstStyle/>
          <a:p>
            <a:r>
              <a:rPr lang="fr-FR" sz="1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Frédérique Coffre, </a:t>
            </a:r>
            <a:r>
              <a:rPr lang="fr-FR" sz="1600" dirty="0" err="1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Managing</a:t>
            </a:r>
            <a:r>
              <a:rPr lang="fr-FR" sz="1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fr-FR" sz="1600" dirty="0" err="1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director</a:t>
            </a:r>
            <a:endParaRPr lang="fr-FR" sz="1600" dirty="0" smtClean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r>
              <a:rPr lang="fr-FR" sz="1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April 19</a:t>
            </a:r>
            <a:r>
              <a:rPr lang="fr-FR" sz="1600" baseline="300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th</a:t>
            </a:r>
            <a:r>
              <a:rPr lang="fr-FR" sz="1600" dirty="0" smtClean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2016</a:t>
            </a:r>
            <a:endParaRPr lang="fr-FR" sz="16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71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DEE1-C822-7C46-B37B-F784EECC64E4}" type="slidenum">
              <a:rPr lang="fr-FR" smtClean="0"/>
              <a:t>2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the French </a:t>
            </a:r>
            <a:r>
              <a:rPr lang="fr-FR" sz="3200" dirty="0" err="1" smtClean="0"/>
              <a:t>energy</a:t>
            </a:r>
            <a:r>
              <a:rPr lang="fr-FR" sz="3200" dirty="0" smtClean="0"/>
              <a:t> ombudsman</a:t>
            </a:r>
            <a:endParaRPr lang="fr-FR" sz="32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0" y="1338073"/>
            <a:ext cx="8938453" cy="5166243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reated </a:t>
            </a:r>
            <a:r>
              <a:rPr lang="en-US" dirty="0"/>
              <a:t>by the law regarding the energy sector dated December 2006</a:t>
            </a:r>
          </a:p>
          <a:p>
            <a:endParaRPr lang="en-US" sz="1050" dirty="0"/>
          </a:p>
          <a:p>
            <a:r>
              <a:rPr lang="en-US" dirty="0" smtClean="0"/>
              <a:t>A </a:t>
            </a:r>
            <a:r>
              <a:rPr lang="en-US" dirty="0"/>
              <a:t>public institution, completely independent from the energy companies</a:t>
            </a:r>
          </a:p>
          <a:p>
            <a:pPr lvl="1"/>
            <a:r>
              <a:rPr lang="en-US" dirty="0" smtClean="0"/>
              <a:t>Financed through public fund (5,8 millions euros in 2015)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Ombudsman </a:t>
            </a:r>
            <a:r>
              <a:rPr lang="en-US" dirty="0" smtClean="0"/>
              <a:t>is </a:t>
            </a:r>
            <a:r>
              <a:rPr lang="en-US" dirty="0"/>
              <a:t>appointed by the government for 6 years. </a:t>
            </a:r>
            <a:r>
              <a:rPr lang="en-US" smtClean="0"/>
              <a:t>His mandate is irrevocable and </a:t>
            </a:r>
            <a:r>
              <a:rPr lang="en-US" dirty="0"/>
              <a:t>non </a:t>
            </a:r>
            <a:r>
              <a:rPr lang="en-US" dirty="0" smtClean="0"/>
              <a:t>renewable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2 legal missions : </a:t>
            </a:r>
          </a:p>
          <a:p>
            <a:pPr lvl="1"/>
            <a:r>
              <a:rPr lang="en-US" dirty="0"/>
              <a:t>To recommend solutions to disputes between energy companies, and small/medium-sized companies or domestic consumers</a:t>
            </a:r>
          </a:p>
          <a:p>
            <a:pPr lvl="1"/>
            <a:r>
              <a:rPr lang="en-US" dirty="0"/>
              <a:t>To provide information to the energy consumers about their rights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185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DEE1-C822-7C46-B37B-F784EECC64E4}" type="slidenum">
              <a:rPr lang="fr-FR" smtClean="0"/>
              <a:t>3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French </a:t>
            </a:r>
            <a:r>
              <a:rPr lang="fr-FR" dirty="0" err="1"/>
              <a:t>energy</a:t>
            </a:r>
            <a:r>
              <a:rPr lang="fr-FR" dirty="0"/>
              <a:t> ombudsman</a:t>
            </a:r>
          </a:p>
        </p:txBody>
      </p:sp>
      <p:sp>
        <p:nvSpPr>
          <p:cNvPr id="4" name="Espace réservé du contenu 3"/>
          <p:cNvSpPr txBox="1">
            <a:spLocks/>
          </p:cNvSpPr>
          <p:nvPr/>
        </p:nvSpPr>
        <p:spPr>
          <a:xfrm>
            <a:off x="0" y="1338073"/>
            <a:ext cx="8938453" cy="516624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SzPct val="100000"/>
              <a:buFontTx/>
              <a:buBlip>
                <a:blip r:embed="rId2"/>
              </a:buBlip>
              <a:defRPr sz="2000" kern="1200">
                <a:solidFill>
                  <a:srgbClr val="595959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SzPct val="100000"/>
              <a:buFontTx/>
              <a:buBlip>
                <a:blip r:embed="rId3"/>
              </a:buBlip>
              <a:defRPr sz="170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Our </a:t>
            </a:r>
            <a:r>
              <a:rPr lang="en-US" dirty="0"/>
              <a:t>skills : </a:t>
            </a:r>
          </a:p>
          <a:p>
            <a:pPr lvl="1"/>
            <a:r>
              <a:rPr lang="en-US" dirty="0"/>
              <a:t>Electricity and natural gas consumption (2006 law)</a:t>
            </a:r>
          </a:p>
          <a:p>
            <a:pPr lvl="1"/>
            <a:r>
              <a:rPr lang="en-US" dirty="0"/>
              <a:t>All energies consumed since the law regarding the energy transition dated August </a:t>
            </a:r>
            <a:r>
              <a:rPr lang="en-US" dirty="0" smtClean="0"/>
              <a:t>2015 (fuel</a:t>
            </a:r>
            <a:r>
              <a:rPr lang="en-US" dirty="0"/>
              <a:t>, liquid petroleum gas, wood-fired heating, network heating</a:t>
            </a:r>
            <a:r>
              <a:rPr lang="en-US" dirty="0" smtClean="0"/>
              <a:t>…)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Our activity regarding disputes resolution in the energy sector since </a:t>
            </a:r>
            <a:r>
              <a:rPr lang="en-US" dirty="0"/>
              <a:t>2008</a:t>
            </a:r>
          </a:p>
          <a:p>
            <a:pPr lvl="1"/>
            <a:r>
              <a:rPr lang="en-US" dirty="0" smtClean="0"/>
              <a:t>More than </a:t>
            </a:r>
            <a:r>
              <a:rPr lang="en-US" dirty="0"/>
              <a:t>100 000 disputes handled in the energy sector</a:t>
            </a:r>
          </a:p>
          <a:p>
            <a:pPr lvl="1"/>
            <a:r>
              <a:rPr lang="en-US" dirty="0" smtClean="0"/>
              <a:t>More than </a:t>
            </a:r>
            <a:r>
              <a:rPr lang="en-US" dirty="0"/>
              <a:t>12 000 written recommendations</a:t>
            </a:r>
          </a:p>
          <a:p>
            <a:pPr lvl="1"/>
            <a:r>
              <a:rPr lang="en-US" dirty="0"/>
              <a:t>More than 75% of our recommendations are followed by energy companies</a:t>
            </a:r>
          </a:p>
          <a:p>
            <a:pPr lvl="1"/>
            <a:endParaRPr lang="en-US" dirty="0"/>
          </a:p>
          <a:p>
            <a:r>
              <a:rPr lang="en-US" dirty="0"/>
              <a:t>ADR fully compliant with the ADR directive</a:t>
            </a:r>
          </a:p>
          <a:p>
            <a:pPr lvl="1"/>
            <a:r>
              <a:rPr lang="en-US" dirty="0"/>
              <a:t>Notified by the French government to the European Commission in January 2016</a:t>
            </a:r>
          </a:p>
          <a:p>
            <a:pPr marL="0" indent="0">
              <a:buFontTx/>
              <a:buNone/>
            </a:pPr>
            <a:endParaRPr lang="fr-FR" dirty="0" smtClean="0"/>
          </a:p>
          <a:p>
            <a:pPr marL="0" indent="0">
              <a:buFontTx/>
              <a:buNone/>
            </a:pPr>
            <a:r>
              <a:rPr lang="fr-FR" dirty="0" smtClean="0"/>
              <a:t> </a:t>
            </a:r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5" name="Picture 2" descr="C:\Users\aurore.gillmann\Desktop\logoNe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12" y="5623455"/>
            <a:ext cx="3722544" cy="71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99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DEE1-C822-7C46-B37B-F784EECC64E4}" type="slidenum">
              <a:rPr lang="fr-FR" smtClean="0"/>
              <a:t>4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Our contribution to the  ESRC </a:t>
            </a:r>
            <a:r>
              <a:rPr lang="fr-FR" sz="3200" dirty="0" err="1" smtClean="0"/>
              <a:t>project</a:t>
            </a:r>
            <a:endParaRPr lang="fr-FR" sz="32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0" y="1338073"/>
            <a:ext cx="8938453" cy="5166243"/>
          </a:xfrm>
        </p:spPr>
        <p:txBody>
          <a:bodyPr/>
          <a:lstStyle/>
          <a:p>
            <a:r>
              <a:rPr lang="fr-FR" dirty="0" err="1" smtClean="0"/>
              <a:t>Study</a:t>
            </a:r>
            <a:r>
              <a:rPr lang="fr-FR" dirty="0" smtClean="0"/>
              <a:t> </a:t>
            </a:r>
            <a:r>
              <a:rPr lang="fr-FR" dirty="0" err="1" smtClean="0"/>
              <a:t>carried</a:t>
            </a:r>
            <a:r>
              <a:rPr lang="fr-FR" dirty="0" smtClean="0"/>
              <a:t> by Dr. Creutzfeld to </a:t>
            </a:r>
            <a:r>
              <a:rPr lang="fr-FR" dirty="0" err="1" smtClean="0"/>
              <a:t>get</a:t>
            </a:r>
            <a:r>
              <a:rPr lang="fr-FR" dirty="0" smtClean="0"/>
              <a:t> a </a:t>
            </a:r>
            <a:r>
              <a:rPr lang="fr-FR" dirty="0" err="1" smtClean="0"/>
              <a:t>better</a:t>
            </a:r>
            <a:r>
              <a:rPr lang="fr-FR" dirty="0" smtClean="0"/>
              <a:t> </a:t>
            </a:r>
            <a:r>
              <a:rPr lang="fr-FR" dirty="0" err="1" smtClean="0"/>
              <a:t>understanding</a:t>
            </a:r>
            <a:r>
              <a:rPr lang="fr-FR" dirty="0" smtClean="0"/>
              <a:t> of the existence of ADR bodies</a:t>
            </a:r>
          </a:p>
          <a:p>
            <a:endParaRPr lang="fr-FR" dirty="0"/>
          </a:p>
          <a:p>
            <a:r>
              <a:rPr lang="fr-FR" dirty="0" smtClean="0"/>
              <a:t>Survey </a:t>
            </a:r>
            <a:r>
              <a:rPr lang="fr-FR" dirty="0" err="1" smtClean="0"/>
              <a:t>administrated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December</a:t>
            </a:r>
            <a:r>
              <a:rPr lang="fr-FR" dirty="0" smtClean="0"/>
              <a:t> 2014 and July 2015 to 1800 </a:t>
            </a:r>
            <a:r>
              <a:rPr lang="fr-FR" dirty="0" err="1" smtClean="0"/>
              <a:t>consumers</a:t>
            </a:r>
            <a:r>
              <a:rPr lang="fr-FR" dirty="0" smtClean="0"/>
              <a:t> / 243 </a:t>
            </a:r>
            <a:r>
              <a:rPr lang="fr-FR" dirty="0" err="1" smtClean="0"/>
              <a:t>answers</a:t>
            </a:r>
            <a:endParaRPr lang="fr-FR" dirty="0" smtClean="0"/>
          </a:p>
          <a:p>
            <a:endParaRPr lang="fr-FR" dirty="0"/>
          </a:p>
          <a:p>
            <a:r>
              <a:rPr lang="fr-FR" dirty="0"/>
              <a:t>M</a:t>
            </a:r>
            <a:r>
              <a:rPr lang="fr-FR" dirty="0" smtClean="0"/>
              <a:t>ain </a:t>
            </a:r>
            <a:r>
              <a:rPr lang="fr-FR" dirty="0" err="1" smtClean="0"/>
              <a:t>results</a:t>
            </a:r>
            <a:r>
              <a:rPr lang="fr-FR" dirty="0" smtClean="0"/>
              <a:t> : a high </a:t>
            </a:r>
            <a:r>
              <a:rPr lang="fr-FR" dirty="0" err="1" smtClean="0"/>
              <a:t>level</a:t>
            </a:r>
            <a:r>
              <a:rPr lang="fr-FR" dirty="0" smtClean="0"/>
              <a:t> of satisfaction</a:t>
            </a:r>
          </a:p>
          <a:p>
            <a:pPr lvl="1"/>
            <a:r>
              <a:rPr lang="fr-FR" dirty="0" smtClean="0"/>
              <a:t>87% </a:t>
            </a:r>
            <a:r>
              <a:rPr lang="fr-FR" dirty="0" err="1" smtClean="0"/>
              <a:t>declared</a:t>
            </a:r>
            <a:r>
              <a:rPr lang="fr-FR" dirty="0" smtClean="0"/>
              <a:t>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trusted</a:t>
            </a:r>
            <a:r>
              <a:rPr lang="fr-FR" dirty="0" smtClean="0"/>
              <a:t> us</a:t>
            </a:r>
          </a:p>
          <a:p>
            <a:pPr lvl="1"/>
            <a:r>
              <a:rPr lang="fr-FR" dirty="0" smtClean="0"/>
              <a:t>91%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satisfied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ombudsman</a:t>
            </a:r>
          </a:p>
          <a:p>
            <a:pPr lvl="1"/>
            <a:r>
              <a:rPr lang="fr-FR" dirty="0" smtClean="0"/>
              <a:t>74% </a:t>
            </a:r>
            <a:r>
              <a:rPr lang="fr-FR" dirty="0" err="1" smtClean="0"/>
              <a:t>found</a:t>
            </a:r>
            <a:r>
              <a:rPr lang="fr-FR" dirty="0" smtClean="0"/>
              <a:t> the </a:t>
            </a:r>
            <a:r>
              <a:rPr lang="fr-FR" dirty="0" err="1" smtClean="0"/>
              <a:t>results</a:t>
            </a:r>
            <a:r>
              <a:rPr lang="fr-FR" dirty="0" smtClean="0"/>
              <a:t> of the </a:t>
            </a:r>
            <a:r>
              <a:rPr lang="fr-FR" dirty="0" err="1" smtClean="0"/>
              <a:t>mediation</a:t>
            </a:r>
            <a:r>
              <a:rPr lang="fr-FR" dirty="0" smtClean="0"/>
              <a:t> </a:t>
            </a:r>
            <a:r>
              <a:rPr lang="fr-FR" dirty="0" err="1" smtClean="0"/>
              <a:t>fair</a:t>
            </a:r>
            <a:r>
              <a:rPr lang="fr-FR" dirty="0" smtClean="0"/>
              <a:t> and impartial</a:t>
            </a:r>
          </a:p>
          <a:p>
            <a:pPr lvl="1"/>
            <a:r>
              <a:rPr lang="fr-FR" dirty="0" smtClean="0"/>
              <a:t>97,5%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recommend</a:t>
            </a:r>
            <a:r>
              <a:rPr lang="fr-FR" dirty="0" smtClean="0"/>
              <a:t> </a:t>
            </a:r>
            <a:r>
              <a:rPr lang="fr-FR" dirty="0" err="1" smtClean="0"/>
              <a:t>our</a:t>
            </a:r>
            <a:r>
              <a:rPr lang="fr-FR" dirty="0" smtClean="0"/>
              <a:t> services</a:t>
            </a:r>
          </a:p>
          <a:p>
            <a:endParaRPr lang="fr-FR" dirty="0"/>
          </a:p>
          <a:p>
            <a:r>
              <a:rPr lang="fr-FR" dirty="0" smtClean="0"/>
              <a:t>Key </a:t>
            </a:r>
            <a:r>
              <a:rPr lang="fr-FR" dirty="0" err="1" smtClean="0"/>
              <a:t>factors</a:t>
            </a:r>
            <a:r>
              <a:rPr lang="fr-FR" dirty="0" smtClean="0"/>
              <a:t> : speed of </a:t>
            </a:r>
            <a:r>
              <a:rPr lang="fr-FR" dirty="0" err="1" smtClean="0"/>
              <a:t>execution</a:t>
            </a:r>
            <a:r>
              <a:rPr lang="fr-FR" dirty="0" smtClean="0"/>
              <a:t>, </a:t>
            </a:r>
            <a:r>
              <a:rPr lang="fr-FR" dirty="0" err="1" smtClean="0"/>
              <a:t>independence</a:t>
            </a:r>
            <a:r>
              <a:rPr lang="fr-FR" dirty="0" smtClean="0"/>
              <a:t>, </a:t>
            </a:r>
            <a:r>
              <a:rPr lang="fr-FR" dirty="0" err="1" smtClean="0"/>
              <a:t>transparency</a:t>
            </a:r>
            <a:r>
              <a:rPr lang="fr-FR" dirty="0" smtClean="0"/>
              <a:t>, </a:t>
            </a:r>
            <a:r>
              <a:rPr lang="fr-FR" dirty="0" err="1" smtClean="0"/>
              <a:t>neutrality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685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DEE1-C822-7C46-B37B-F784EECC64E4}" type="slidenum">
              <a:rPr lang="fr-FR" smtClean="0"/>
              <a:t>5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/>
              <a:t>Our </a:t>
            </a:r>
            <a:r>
              <a:rPr lang="fr-FR" sz="3200" dirty="0" err="1" smtClean="0"/>
              <a:t>way</a:t>
            </a:r>
            <a:r>
              <a:rPr lang="fr-FR" sz="3200" dirty="0" smtClean="0"/>
              <a:t> of handling disputes in the French </a:t>
            </a:r>
            <a:r>
              <a:rPr lang="fr-FR" sz="3200" dirty="0" err="1" smtClean="0"/>
              <a:t>energy</a:t>
            </a:r>
            <a:r>
              <a:rPr lang="fr-FR" sz="3200" dirty="0" smtClean="0"/>
              <a:t> </a:t>
            </a:r>
            <a:r>
              <a:rPr lang="fr-FR" sz="3200" dirty="0" err="1" smtClean="0"/>
              <a:t>sector</a:t>
            </a:r>
            <a:endParaRPr lang="fr-FR" sz="32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4"/>
          </p:nvPr>
        </p:nvSpPr>
        <p:spPr>
          <a:xfrm>
            <a:off x="742890" y="1355305"/>
            <a:ext cx="7661275" cy="5366169"/>
          </a:xfrm>
        </p:spPr>
        <p:txBody>
          <a:bodyPr/>
          <a:lstStyle/>
          <a:p>
            <a:r>
              <a:rPr lang="en-US" dirty="0" smtClean="0"/>
              <a:t>Simple </a:t>
            </a:r>
            <a:r>
              <a:rPr lang="en-US" dirty="0"/>
              <a:t>and user-friendly access, to  limit abandon  </a:t>
            </a:r>
            <a:endParaRPr lang="en-US" dirty="0" smtClean="0"/>
          </a:p>
          <a:p>
            <a:pPr lvl="1"/>
            <a:r>
              <a:rPr lang="en-US" dirty="0" smtClean="0"/>
              <a:t>First </a:t>
            </a:r>
            <a:r>
              <a:rPr lang="en-US" dirty="0"/>
              <a:t>contact possible by phone on a toll free number</a:t>
            </a:r>
          </a:p>
          <a:p>
            <a:pPr lvl="1"/>
            <a:r>
              <a:rPr lang="en-US" dirty="0" smtClean="0"/>
              <a:t>Online </a:t>
            </a:r>
            <a:r>
              <a:rPr lang="en-US" dirty="0"/>
              <a:t>appeal (ODR)</a:t>
            </a:r>
          </a:p>
          <a:p>
            <a:pPr lvl="1"/>
            <a:r>
              <a:rPr lang="en-US" dirty="0"/>
              <a:t>Free of charge </a:t>
            </a:r>
            <a:r>
              <a:rPr lang="en-US" dirty="0" smtClean="0"/>
              <a:t>mail box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Current legislation and regulation are taken into account</a:t>
            </a:r>
          </a:p>
          <a:p>
            <a:endParaRPr lang="en-US" dirty="0" smtClean="0"/>
          </a:p>
          <a:p>
            <a:r>
              <a:rPr lang="en-US" dirty="0" smtClean="0"/>
              <a:t>Several personalized contacts to explain our analyses avoiding technical explanations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Consumers are always informed at the end of the process of the jurisdiction recourses they have if they are not satisfied </a:t>
            </a:r>
            <a:r>
              <a:rPr lang="en-US" dirty="0" smtClean="0"/>
              <a:t>or if </a:t>
            </a:r>
            <a:r>
              <a:rPr lang="en-US" dirty="0"/>
              <a:t>our </a:t>
            </a:r>
            <a:r>
              <a:rPr lang="en-US" dirty="0" smtClean="0"/>
              <a:t>recommendation </a:t>
            </a:r>
            <a:r>
              <a:rPr lang="en-US" dirty="0"/>
              <a:t>is not followed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649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75656" y="396765"/>
            <a:ext cx="6696075" cy="620712"/>
          </a:xfrm>
        </p:spPr>
        <p:txBody>
          <a:bodyPr/>
          <a:lstStyle/>
          <a:p>
            <a:r>
              <a:rPr lang="fr-FR" sz="2800" dirty="0" err="1" smtClean="0"/>
              <a:t>From</a:t>
            </a:r>
            <a:r>
              <a:rPr lang="fr-FR" sz="2800" dirty="0" smtClean="0"/>
              <a:t> </a:t>
            </a:r>
            <a:r>
              <a:rPr lang="fr-FR" sz="2800" dirty="0" err="1" smtClean="0"/>
              <a:t>individual</a:t>
            </a:r>
            <a:r>
              <a:rPr lang="fr-FR" sz="2800" dirty="0" smtClean="0"/>
              <a:t> </a:t>
            </a:r>
            <a:r>
              <a:rPr lang="fr-FR" sz="2800" dirty="0" err="1" smtClean="0"/>
              <a:t>decisions</a:t>
            </a:r>
            <a:r>
              <a:rPr lang="fr-FR" sz="2800" dirty="0" smtClean="0"/>
              <a:t> to </a:t>
            </a:r>
            <a:r>
              <a:rPr lang="fr-FR" sz="2800" dirty="0" err="1" smtClean="0"/>
              <a:t>law</a:t>
            </a:r>
            <a:r>
              <a:rPr lang="fr-FR" sz="2800" dirty="0" smtClean="0"/>
              <a:t> </a:t>
            </a:r>
            <a:r>
              <a:rPr lang="fr-FR" sz="2800" dirty="0" err="1" smtClean="0"/>
              <a:t>proposals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4294967295"/>
          </p:nvPr>
        </p:nvSpPr>
        <p:spPr>
          <a:xfrm>
            <a:off x="2195736" y="1886099"/>
            <a:ext cx="6552728" cy="4525962"/>
          </a:xfrm>
          <a:prstGeom prst="rect">
            <a:avLst/>
          </a:prstGeom>
        </p:spPr>
        <p:txBody>
          <a:bodyPr/>
          <a:lstStyle/>
          <a:p>
            <a:pPr marL="342900" lvl="1" indent="-342900" algn="just">
              <a:buSzPct val="210000"/>
              <a:buBlip>
                <a:blip r:embed="rId2"/>
              </a:buBlip>
              <a:defRPr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The national energy ombudsman discovers </a:t>
            </a:r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bad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practices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of the market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operators</a:t>
            </a:r>
          </a:p>
          <a:p>
            <a:pPr marL="0" lvl="1" indent="0" algn="just">
              <a:buSzPct val="210000"/>
              <a:buNone/>
              <a:defRPr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algn="just">
              <a:buSzPct val="210000"/>
              <a:buBlip>
                <a:blip r:embed="rId2"/>
              </a:buBlip>
              <a:defRPr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give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generic range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to some of our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recommendations</a:t>
            </a:r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just">
              <a:buSzPct val="210000"/>
              <a:buNone/>
              <a:defRPr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lvl="1" indent="-342900" algn="just">
              <a:buSzPct val="210000"/>
              <a:buBlip>
                <a:blip r:embed="rId2"/>
              </a:buBlip>
              <a:defRPr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400 generic recommendations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published online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anonymously</a:t>
            </a:r>
          </a:p>
          <a:p>
            <a:pPr marL="400050" lvl="2" indent="0" algn="just">
              <a:buSzPct val="210000"/>
              <a:buNone/>
              <a:defRPr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algn="just">
              <a:buSzPct val="210000"/>
              <a:buBlip>
                <a:blip r:embed="rId2"/>
              </a:buBlip>
              <a:defRPr/>
            </a:pP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 case of repeated bad practices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naming &amp; shaming of the </a:t>
            </a:r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operator</a:t>
            </a:r>
          </a:p>
          <a:p>
            <a:pPr marL="0" lvl="1" indent="0" algn="just">
              <a:buSzPct val="210000"/>
              <a:buNone/>
              <a:defRPr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algn="just">
              <a:buSzPct val="210000"/>
              <a:buBlip>
                <a:blip r:embed="rId2"/>
              </a:buBlip>
              <a:defRPr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The national energy ombudsman suggests </a:t>
            </a:r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new laws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 public authorities to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improve consumer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protection</a:t>
            </a:r>
          </a:p>
          <a:p>
            <a:pPr marL="0" indent="0" algn="just">
              <a:buNone/>
              <a:defRPr/>
            </a:pPr>
            <a:endParaRPr lang="fr-FR" sz="1400" dirty="0">
              <a:latin typeface="Trebuchet MS" pitchFamily="-32" charset="0"/>
            </a:endParaRPr>
          </a:p>
          <a:p>
            <a:endParaRPr lang="fr-FR" sz="1400" dirty="0"/>
          </a:p>
        </p:txBody>
      </p:sp>
      <p:sp>
        <p:nvSpPr>
          <p:cNvPr id="4" name="Ellipse 3"/>
          <p:cNvSpPr/>
          <p:nvPr/>
        </p:nvSpPr>
        <p:spPr>
          <a:xfrm>
            <a:off x="26418" y="2164729"/>
            <a:ext cx="2195735" cy="946637"/>
          </a:xfrm>
          <a:prstGeom prst="ellipse">
            <a:avLst/>
          </a:prstGeom>
          <a:solidFill>
            <a:srgbClr val="6DC5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</a:rPr>
              <a:t>+400</a:t>
            </a:r>
          </a:p>
          <a:p>
            <a:pPr algn="ctr"/>
            <a:r>
              <a:rPr lang="fr-FR" sz="1400" b="1" dirty="0" err="1" smtClean="0">
                <a:solidFill>
                  <a:schemeClr val="bg1"/>
                </a:solidFill>
              </a:rPr>
              <a:t>recommendations</a:t>
            </a:r>
            <a:r>
              <a:rPr lang="fr-FR" sz="1400" b="1" dirty="0" smtClean="0">
                <a:solidFill>
                  <a:schemeClr val="bg1"/>
                </a:solidFill>
              </a:rPr>
              <a:t> </a:t>
            </a:r>
            <a:r>
              <a:rPr lang="fr-FR" sz="1400" b="1" dirty="0" err="1" smtClean="0">
                <a:solidFill>
                  <a:schemeClr val="bg1"/>
                </a:solidFill>
              </a:rPr>
              <a:t>published</a:t>
            </a:r>
            <a:r>
              <a:rPr lang="fr-FR" sz="1400" b="1" dirty="0" smtClean="0">
                <a:solidFill>
                  <a:schemeClr val="bg1"/>
                </a:solidFill>
              </a:rPr>
              <a:t> online</a:t>
            </a:r>
            <a:endParaRPr lang="fr-FR" sz="1400" b="1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1079" y="3648293"/>
            <a:ext cx="1453992" cy="936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074" name="Picture 2" descr="C:\Users\aurore.gillmann\Desktop\index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34" y="5013176"/>
            <a:ext cx="1747667" cy="969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44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>
          <a:xfrm>
            <a:off x="1233563" y="404664"/>
            <a:ext cx="8203721" cy="1296144"/>
          </a:xfrm>
        </p:spPr>
        <p:txBody>
          <a:bodyPr/>
          <a:lstStyle/>
          <a:p>
            <a:pPr>
              <a:defRPr/>
            </a:pPr>
            <a:r>
              <a:rPr lang="fr-FR" sz="2800" dirty="0" err="1" smtClean="0"/>
              <a:t>Some</a:t>
            </a:r>
            <a:r>
              <a:rPr lang="fr-FR" sz="2800" dirty="0" smtClean="0"/>
              <a:t> LEGAL </a:t>
            </a:r>
            <a:r>
              <a:rPr lang="fr-FR" sz="2800" dirty="0" err="1" smtClean="0"/>
              <a:t>measures</a:t>
            </a:r>
            <a:r>
              <a:rPr lang="fr-FR" sz="2800" dirty="0" smtClean="0"/>
              <a:t> </a:t>
            </a:r>
            <a:r>
              <a:rPr lang="fr-FR" sz="2800" dirty="0" err="1" smtClean="0"/>
              <a:t>recommended</a:t>
            </a:r>
            <a:r>
              <a:rPr lang="fr-FR" sz="2800" dirty="0" smtClean="0"/>
              <a:t> by the ombudsman </a:t>
            </a:r>
            <a:r>
              <a:rPr lang="fr-FR" dirty="0" smtClean="0"/>
              <a:t>			</a:t>
            </a:r>
          </a:p>
        </p:txBody>
      </p:sp>
      <p:sp>
        <p:nvSpPr>
          <p:cNvPr id="37891" name="Espace réservé du contenu 2"/>
          <p:cNvSpPr>
            <a:spLocks noGrp="1"/>
          </p:cNvSpPr>
          <p:nvPr>
            <p:ph idx="4294967295"/>
          </p:nvPr>
        </p:nvSpPr>
        <p:spPr>
          <a:xfrm>
            <a:off x="467545" y="1628801"/>
            <a:ext cx="8064896" cy="4536504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fr-FR" altLang="fr-FR" sz="1800" dirty="0" smtClean="0"/>
          </a:p>
          <a:p>
            <a:pPr>
              <a:defRPr/>
            </a:pPr>
            <a:r>
              <a:rPr lang="fr-FR" altLang="fr-FR" sz="1800" dirty="0" smtClean="0"/>
              <a:t>The </a:t>
            </a:r>
            <a:r>
              <a:rPr lang="fr-FR" altLang="fr-FR" sz="1800" dirty="0"/>
              <a:t>L</a:t>
            </a:r>
            <a:r>
              <a:rPr lang="fr-FR" altLang="fr-FR" sz="1800" dirty="0" smtClean="0"/>
              <a:t>aw of April 15</a:t>
            </a:r>
            <a:r>
              <a:rPr lang="fr-FR" altLang="fr-FR" sz="1800" baseline="30000" dirty="0"/>
              <a:t>th</a:t>
            </a:r>
            <a:r>
              <a:rPr lang="fr-FR" altLang="fr-FR" sz="1800" dirty="0" smtClean="0"/>
              <a:t> 2013 set up a </a:t>
            </a:r>
            <a:r>
              <a:rPr lang="en-GB" altLang="fr-FR" sz="1800" b="1" dirty="0"/>
              <a:t>w</a:t>
            </a:r>
            <a:r>
              <a:rPr lang="en-GB" altLang="fr-FR" sz="1800" b="1" dirty="0" smtClean="0"/>
              <a:t>inter truce </a:t>
            </a:r>
            <a:r>
              <a:rPr lang="en-GB" altLang="fr-FR" sz="1800" dirty="0" smtClean="0"/>
              <a:t>during which operators are forbidden to cut off supplies to consumers </a:t>
            </a:r>
          </a:p>
          <a:p>
            <a:pPr marL="0" indent="0">
              <a:buNone/>
              <a:defRPr/>
            </a:pPr>
            <a:endParaRPr lang="fr-FR" altLang="fr-FR" sz="1800" dirty="0" smtClean="0"/>
          </a:p>
          <a:p>
            <a:pPr>
              <a:defRPr/>
            </a:pPr>
            <a:r>
              <a:rPr lang="fr-FR" altLang="fr-FR" sz="1800" dirty="0" smtClean="0"/>
              <a:t>The Law of August 17</a:t>
            </a:r>
            <a:r>
              <a:rPr lang="fr-FR" altLang="fr-FR" sz="1800" baseline="30000" dirty="0" smtClean="0"/>
              <a:t>th</a:t>
            </a:r>
            <a:r>
              <a:rPr lang="fr-FR" altLang="fr-FR" sz="1800" dirty="0" smtClean="0"/>
              <a:t> 2015 </a:t>
            </a:r>
            <a:r>
              <a:rPr lang="fr-FR" altLang="fr-FR" sz="1800" dirty="0" err="1" smtClean="0"/>
              <a:t>related</a:t>
            </a:r>
            <a:r>
              <a:rPr lang="fr-FR" altLang="fr-FR" sz="1800" dirty="0" smtClean="0"/>
              <a:t> to the </a:t>
            </a:r>
            <a:r>
              <a:rPr lang="fr-FR" altLang="fr-FR" sz="1800" dirty="0" err="1" smtClean="0"/>
              <a:t>energy</a:t>
            </a:r>
            <a:r>
              <a:rPr lang="fr-FR" altLang="fr-FR" sz="1800" dirty="0" smtClean="0"/>
              <a:t> transition </a:t>
            </a:r>
            <a:r>
              <a:rPr lang="fr-FR" altLang="fr-FR" sz="1800" dirty="0" err="1" smtClean="0"/>
              <a:t>includes</a:t>
            </a:r>
            <a:r>
              <a:rPr lang="fr-FR" altLang="fr-FR" sz="1800" dirty="0" smtClean="0"/>
              <a:t> </a:t>
            </a:r>
            <a:r>
              <a:rPr lang="fr-FR" altLang="fr-FR" sz="1800" dirty="0" err="1" smtClean="0"/>
              <a:t>several</a:t>
            </a:r>
            <a:r>
              <a:rPr lang="fr-FR" altLang="fr-FR" sz="1800" dirty="0" smtClean="0"/>
              <a:t> </a:t>
            </a:r>
            <a:r>
              <a:rPr lang="fr-FR" altLang="fr-FR" sz="1800" dirty="0" err="1" smtClean="0"/>
              <a:t>measures</a:t>
            </a:r>
            <a:r>
              <a:rPr lang="fr-FR" altLang="fr-FR" sz="1800" dirty="0" smtClean="0"/>
              <a:t> </a:t>
            </a:r>
            <a:r>
              <a:rPr lang="fr-FR" altLang="fr-FR" sz="1800" dirty="0" err="1" smtClean="0"/>
              <a:t>recommended</a:t>
            </a:r>
            <a:r>
              <a:rPr lang="fr-FR" altLang="fr-FR" sz="1800" dirty="0" smtClean="0"/>
              <a:t> by the ombudsman :</a:t>
            </a:r>
          </a:p>
          <a:p>
            <a:pPr>
              <a:defRPr/>
            </a:pPr>
            <a:endParaRPr lang="fr-FR" altLang="fr-FR" sz="1800" dirty="0" smtClean="0"/>
          </a:p>
          <a:p>
            <a:pPr lvl="1">
              <a:defRPr/>
            </a:pPr>
            <a:r>
              <a:rPr lang="fr-FR" altLang="fr-FR" sz="1800" dirty="0" smtClean="0"/>
              <a:t>An </a:t>
            </a:r>
            <a:r>
              <a:rPr lang="fr-FR" altLang="fr-FR" sz="1800" b="1" dirty="0" err="1" smtClean="0"/>
              <a:t>energy</a:t>
            </a:r>
            <a:r>
              <a:rPr lang="fr-FR" altLang="fr-FR" sz="1800" b="1" dirty="0" smtClean="0"/>
              <a:t> cheque </a:t>
            </a:r>
            <a:r>
              <a:rPr lang="fr-FR" altLang="fr-FR" sz="1800" dirty="0" err="1" smtClean="0"/>
              <a:t>will</a:t>
            </a:r>
            <a:r>
              <a:rPr lang="fr-FR" altLang="fr-FR" sz="1800" dirty="0" smtClean="0"/>
              <a:t> replace the </a:t>
            </a:r>
            <a:r>
              <a:rPr lang="fr-FR" altLang="fr-FR" sz="1800" dirty="0" err="1" smtClean="0"/>
              <a:t>electricity</a:t>
            </a:r>
            <a:r>
              <a:rPr lang="fr-FR" altLang="fr-FR" sz="1800" dirty="0" smtClean="0"/>
              <a:t> and </a:t>
            </a:r>
            <a:r>
              <a:rPr lang="fr-FR" altLang="fr-FR" sz="1800" dirty="0" err="1" smtClean="0"/>
              <a:t>natural</a:t>
            </a:r>
            <a:r>
              <a:rPr lang="fr-FR" altLang="fr-FR" sz="1800" dirty="0" smtClean="0"/>
              <a:t> </a:t>
            </a:r>
            <a:r>
              <a:rPr lang="fr-FR" altLang="fr-FR" sz="1800" dirty="0" err="1" smtClean="0"/>
              <a:t>gas</a:t>
            </a:r>
            <a:r>
              <a:rPr lang="fr-FR" altLang="fr-FR" sz="1800" dirty="0" smtClean="0"/>
              <a:t> social </a:t>
            </a:r>
            <a:r>
              <a:rPr lang="fr-FR" altLang="fr-FR" sz="1800" dirty="0" err="1" smtClean="0"/>
              <a:t>tariffs</a:t>
            </a:r>
            <a:r>
              <a:rPr lang="fr-FR" altLang="fr-FR" sz="1800" dirty="0" smtClean="0"/>
              <a:t> </a:t>
            </a:r>
            <a:r>
              <a:rPr lang="en-GB" altLang="fr-FR" sz="1800" dirty="0" smtClean="0"/>
              <a:t>to pay any domestic energy bill (not only electricity and gas) </a:t>
            </a:r>
          </a:p>
          <a:p>
            <a:pPr lvl="1">
              <a:buFont typeface="Wingdings" pitchFamily="2" charset="2"/>
              <a:buNone/>
              <a:defRPr/>
            </a:pPr>
            <a:endParaRPr lang="en-GB" altLang="fr-FR" sz="1800" dirty="0" smtClean="0"/>
          </a:p>
          <a:p>
            <a:pPr lvl="1">
              <a:defRPr/>
            </a:pPr>
            <a:r>
              <a:rPr lang="fr-FR" altLang="fr-FR" sz="1800" dirty="0" smtClean="0"/>
              <a:t>A </a:t>
            </a:r>
            <a:r>
              <a:rPr lang="fr-FR" altLang="fr-FR" sz="1800" b="1" dirty="0" smtClean="0"/>
              <a:t>one </a:t>
            </a:r>
            <a:r>
              <a:rPr lang="fr-FR" altLang="fr-FR" sz="1800" b="1" dirty="0" err="1" smtClean="0"/>
              <a:t>year</a:t>
            </a:r>
            <a:r>
              <a:rPr lang="fr-FR" altLang="fr-FR" sz="1800" b="1" dirty="0" smtClean="0"/>
              <a:t> </a:t>
            </a:r>
            <a:r>
              <a:rPr lang="fr-FR" altLang="fr-FR" sz="1800" b="1" dirty="0" err="1" smtClean="0"/>
              <a:t>limit</a:t>
            </a:r>
            <a:r>
              <a:rPr lang="fr-FR" altLang="fr-FR" sz="1800" b="1" dirty="0" smtClean="0"/>
              <a:t> to </a:t>
            </a:r>
            <a:r>
              <a:rPr lang="fr-FR" altLang="fr-FR" sz="1800" b="1" dirty="0" err="1" smtClean="0"/>
              <a:t>any</a:t>
            </a:r>
            <a:r>
              <a:rPr lang="fr-FR" altLang="fr-FR" sz="1800" b="1" dirty="0" smtClean="0"/>
              <a:t> back </a:t>
            </a:r>
            <a:r>
              <a:rPr lang="fr-FR" altLang="fr-FR" sz="1800" b="1" dirty="0" err="1" smtClean="0"/>
              <a:t>billing</a:t>
            </a:r>
            <a:r>
              <a:rPr lang="fr-FR" altLang="fr-FR" sz="1800" b="1" dirty="0" smtClean="0"/>
              <a:t> on </a:t>
            </a:r>
            <a:r>
              <a:rPr lang="fr-FR" altLang="fr-FR" sz="1800" b="1" dirty="0" err="1" smtClean="0"/>
              <a:t>energy</a:t>
            </a:r>
            <a:r>
              <a:rPr lang="fr-FR" altLang="fr-FR" sz="1800" b="1" dirty="0" smtClean="0"/>
              <a:t> </a:t>
            </a:r>
            <a:r>
              <a:rPr lang="fr-FR" altLang="fr-FR" sz="1800" b="1" dirty="0" err="1" smtClean="0"/>
              <a:t>consumption</a:t>
            </a:r>
            <a:r>
              <a:rPr lang="fr-FR" altLang="fr-FR" sz="1800" b="1" dirty="0" smtClean="0"/>
              <a:t> </a:t>
            </a:r>
            <a:r>
              <a:rPr lang="fr-FR" altLang="fr-FR" sz="1800" dirty="0" smtClean="0"/>
              <a:t>has been </a:t>
            </a:r>
            <a:r>
              <a:rPr lang="fr-FR" altLang="fr-FR" sz="1800" dirty="0" err="1" smtClean="0"/>
              <a:t>adopted</a:t>
            </a:r>
            <a:r>
              <a:rPr lang="fr-FR" altLang="fr-FR" sz="1800" dirty="0" smtClean="0"/>
              <a:t> </a:t>
            </a:r>
            <a:r>
              <a:rPr lang="fr-FR" altLang="fr-FR" sz="1800" dirty="0" err="1" smtClean="0"/>
              <a:t>when</a:t>
            </a:r>
            <a:r>
              <a:rPr lang="fr-FR" altLang="fr-FR" sz="1800" dirty="0" smtClean="0"/>
              <a:t> the </a:t>
            </a:r>
            <a:r>
              <a:rPr lang="fr-FR" altLang="fr-FR" sz="1800" dirty="0" err="1" smtClean="0"/>
              <a:t>suppliers</a:t>
            </a:r>
            <a:r>
              <a:rPr lang="fr-FR" altLang="fr-FR" sz="1800" dirty="0" smtClean="0"/>
              <a:t> or the DSO are at </a:t>
            </a:r>
            <a:r>
              <a:rPr lang="fr-FR" altLang="fr-FR" sz="1800" dirty="0" err="1" smtClean="0"/>
              <a:t>fault</a:t>
            </a:r>
            <a:r>
              <a:rPr lang="fr-FR" altLang="fr-FR" sz="1800" dirty="0" smtClean="0"/>
              <a:t> in not </a:t>
            </a:r>
            <a:r>
              <a:rPr lang="fr-FR" altLang="fr-FR" sz="1800" dirty="0" err="1" smtClean="0"/>
              <a:t>billing</a:t>
            </a:r>
            <a:r>
              <a:rPr lang="fr-FR" altLang="fr-FR" sz="1800" dirty="0" smtClean="0"/>
              <a:t> a </a:t>
            </a:r>
            <a:r>
              <a:rPr lang="fr-FR" altLang="fr-FR" sz="1800" dirty="0" err="1" smtClean="0"/>
              <a:t>domestic</a:t>
            </a:r>
            <a:r>
              <a:rPr lang="fr-FR" altLang="fr-FR" sz="1800" dirty="0" smtClean="0"/>
              <a:t> </a:t>
            </a:r>
            <a:r>
              <a:rPr lang="fr-FR" altLang="fr-FR" sz="1800" dirty="0" err="1" smtClean="0"/>
              <a:t>customer</a:t>
            </a:r>
            <a:r>
              <a:rPr lang="fr-FR" altLang="fr-FR" sz="1800" dirty="0" smtClean="0"/>
              <a:t> </a:t>
            </a:r>
            <a:r>
              <a:rPr lang="fr-FR" altLang="fr-FR" sz="1800" dirty="0" err="1" smtClean="0"/>
              <a:t>regularly</a:t>
            </a:r>
            <a:endParaRPr lang="en-GB" altLang="fr-FR" sz="1800" dirty="0" smtClean="0"/>
          </a:p>
          <a:p>
            <a:pPr>
              <a:defRPr/>
            </a:pPr>
            <a:endParaRPr lang="en-GB" altLang="fr-FR" sz="1800" b="1" dirty="0" smtClean="0">
              <a:solidFill>
                <a:srgbClr val="7C00A8"/>
              </a:solidFill>
            </a:endParaRPr>
          </a:p>
          <a:p>
            <a:pPr lvl="1">
              <a:defRPr/>
            </a:pPr>
            <a:endParaRPr lang="fr-FR" alt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400653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Médiateur de l'Énergi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Autofit/>
      </a:bodyPr>
      <a:lstStyle>
        <a:defPPr algn="l">
          <a:lnSpc>
            <a:spcPts val="3800"/>
          </a:lnSpc>
          <a:defRPr sz="4800" dirty="0" smtClean="0">
            <a:solidFill>
              <a:srgbClr val="205B5E"/>
            </a:solidFill>
            <a:latin typeface="League Gothic"/>
            <a:cs typeface="League Gothic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3239</TotalTime>
  <Words>512</Words>
  <Application>Microsoft Office PowerPoint</Application>
  <PresentationFormat>Affichage à l'écran (4:3)</PresentationFormat>
  <Paragraphs>78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Médiateur de l'Énergie</vt:lpstr>
      <vt:lpstr>Présentation PowerPoint</vt:lpstr>
      <vt:lpstr>the French energy ombudsman</vt:lpstr>
      <vt:lpstr>the French energy ombudsman</vt:lpstr>
      <vt:lpstr>Our contribution to the  ESRC project</vt:lpstr>
      <vt:lpstr>Our way of handling disputes in the French energy sector</vt:lpstr>
      <vt:lpstr>From individual decisions to law proposals</vt:lpstr>
      <vt:lpstr>Some LEGAL measures recommended by the ombudsman    </vt:lpstr>
    </vt:vector>
  </TitlesOfParts>
  <Company>Monsieur Sloop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Lefrancois Catherine</dc:creator>
  <cp:lastModifiedBy>Frederique Coffre</cp:lastModifiedBy>
  <cp:revision>217</cp:revision>
  <cp:lastPrinted>2016-03-18T10:36:57Z</cp:lastPrinted>
  <dcterms:created xsi:type="dcterms:W3CDTF">2016-01-06T15:09:29Z</dcterms:created>
  <dcterms:modified xsi:type="dcterms:W3CDTF">2016-04-19T06:42:10Z</dcterms:modified>
</cp:coreProperties>
</file>