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0" d="100"/>
          <a:sy n="80" d="100"/>
        </p:scale>
        <p:origin x="-85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92273-6F89-9A40-8F25-9B44BC030426}" type="datetimeFigureOut">
              <a:rPr lang="en-US" smtClean="0"/>
              <a:t>11/22/2015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B440-613A-E747-8696-C577A6F956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454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92273-6F89-9A40-8F25-9B44BC030426}" type="datetimeFigureOut">
              <a:rPr lang="en-US" smtClean="0"/>
              <a:t>11/22/2015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B440-613A-E747-8696-C577A6F956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143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92273-6F89-9A40-8F25-9B44BC030426}" type="datetimeFigureOut">
              <a:rPr lang="en-US" smtClean="0"/>
              <a:t>11/22/2015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B440-613A-E747-8696-C577A6F956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731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92273-6F89-9A40-8F25-9B44BC030426}" type="datetimeFigureOut">
              <a:rPr lang="en-US" smtClean="0"/>
              <a:t>11/22/2015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B440-613A-E747-8696-C577A6F956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955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92273-6F89-9A40-8F25-9B44BC030426}" type="datetimeFigureOut">
              <a:rPr lang="en-US" smtClean="0"/>
              <a:t>11/22/2015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B440-613A-E747-8696-C577A6F956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016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92273-6F89-9A40-8F25-9B44BC030426}" type="datetimeFigureOut">
              <a:rPr lang="en-US" smtClean="0"/>
              <a:t>11/22/2015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B440-613A-E747-8696-C577A6F956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83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92273-6F89-9A40-8F25-9B44BC030426}" type="datetimeFigureOut">
              <a:rPr lang="en-US" smtClean="0"/>
              <a:t>11/22/2015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B440-613A-E747-8696-C577A6F956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799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92273-6F89-9A40-8F25-9B44BC030426}" type="datetimeFigureOut">
              <a:rPr lang="en-US" smtClean="0"/>
              <a:t>11/22/2015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B440-613A-E747-8696-C577A6F956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873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92273-6F89-9A40-8F25-9B44BC030426}" type="datetimeFigureOut">
              <a:rPr lang="en-US" smtClean="0"/>
              <a:t>11/22/2015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B440-613A-E747-8696-C577A6F956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963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92273-6F89-9A40-8F25-9B44BC030426}" type="datetimeFigureOut">
              <a:rPr lang="en-US" smtClean="0"/>
              <a:t>11/22/2015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B440-613A-E747-8696-C577A6F956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015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92273-6F89-9A40-8F25-9B44BC030426}" type="datetimeFigureOut">
              <a:rPr lang="en-US" smtClean="0"/>
              <a:t>11/22/2015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B440-613A-E747-8696-C577A6F956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86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92273-6F89-9A40-8F25-9B44BC030426}" type="datetimeFigureOut">
              <a:rPr lang="en-US" smtClean="0"/>
              <a:t>11/22/2015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8B440-613A-E747-8696-C577A6F956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185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package" Target="../embeddings/Microsoft_Word_Document1.docx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Materials for </a:t>
            </a:r>
            <a:br>
              <a:rPr lang="en-US" sz="3600" b="1" dirty="0" smtClean="0">
                <a:solidFill>
                  <a:srgbClr val="0070C0"/>
                </a:solidFill>
              </a:rPr>
            </a:br>
            <a:r>
              <a:rPr lang="en-US" sz="3600" b="1" dirty="0" smtClean="0">
                <a:solidFill>
                  <a:srgbClr val="0070C0"/>
                </a:solidFill>
              </a:rPr>
              <a:t>Teaching </a:t>
            </a:r>
            <a:r>
              <a:rPr lang="en-US" sz="3600" b="1" dirty="0">
                <a:solidFill>
                  <a:srgbClr val="0070C0"/>
                </a:solidFill>
              </a:rPr>
              <a:t>Comparative Commercial </a:t>
            </a:r>
            <a:r>
              <a:rPr lang="en-US" sz="3600" b="1" dirty="0" smtClean="0">
                <a:solidFill>
                  <a:srgbClr val="0070C0"/>
                </a:solidFill>
              </a:rPr>
              <a:t>Law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49056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C</a:t>
            </a:r>
            <a:r>
              <a:rPr lang="en-US" b="1" dirty="0" smtClean="0">
                <a:solidFill>
                  <a:srgbClr val="0070C0"/>
                </a:solidFill>
              </a:rPr>
              <a:t>ontent and Linkages to TCL</a:t>
            </a:r>
            <a:br>
              <a:rPr lang="en-US" b="1" dirty="0" smtClean="0">
                <a:solidFill>
                  <a:srgbClr val="0070C0"/>
                </a:solidFill>
              </a:rPr>
            </a:b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sz="2000" b="1" dirty="0" smtClean="0">
                <a:solidFill>
                  <a:schemeClr val="tx1"/>
                </a:solidFill>
              </a:rPr>
              <a:t>Prof. Jeffrey Wool, UW Law and </a:t>
            </a:r>
            <a:r>
              <a:rPr lang="en-US" sz="2000" b="1" dirty="0" err="1" smtClean="0">
                <a:solidFill>
                  <a:schemeClr val="tx1"/>
                </a:solidFill>
              </a:rPr>
              <a:t>HMC</a:t>
            </a:r>
            <a:r>
              <a:rPr lang="en-US" sz="2000" b="1" dirty="0" smtClean="0">
                <a:solidFill>
                  <a:schemeClr val="tx1"/>
                </a:solidFill>
              </a:rPr>
              <a:t>, Oxford</a:t>
            </a:r>
          </a:p>
          <a:p>
            <a:r>
              <a:rPr lang="en-US" sz="2000" b="1" dirty="0" smtClean="0">
                <a:solidFill>
                  <a:schemeClr val="tx1"/>
                </a:solidFill>
              </a:rPr>
              <a:t> via </a:t>
            </a:r>
            <a:r>
              <a:rPr lang="en-US" sz="2000" b="1" dirty="0" smtClean="0">
                <a:solidFill>
                  <a:schemeClr val="tx1"/>
                </a:solidFill>
              </a:rPr>
              <a:t>video link</a:t>
            </a:r>
            <a:endParaRPr lang="en-US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5855803"/>
              </p:ext>
            </p:extLst>
          </p:nvPr>
        </p:nvGraphicFramePr>
        <p:xfrm>
          <a:off x="744420" y="263322"/>
          <a:ext cx="7713780" cy="12494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Document" r:id="rId4" imgW="5410200" imgH="876300" progId="Word.Document.12">
                  <p:embed/>
                </p:oleObj>
              </mc:Choice>
              <mc:Fallback>
                <p:oleObj name="Document" r:id="rId4" imgW="5410200" imgH="8763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44420" y="263322"/>
                        <a:ext cx="7713780" cy="12494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6231467"/>
            <a:ext cx="530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Transnational Commercial Law - 7th Teachers' </a:t>
            </a:r>
            <a:r>
              <a:rPr lang="en-US" sz="1600" b="1" dirty="0" smtClean="0"/>
              <a:t>Conference 25.11.2015, University of Western Australia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6592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81"/>
          <p:cNvGrpSpPr/>
          <p:nvPr/>
        </p:nvGrpSpPr>
        <p:grpSpPr>
          <a:xfrm>
            <a:off x="0" y="533399"/>
            <a:ext cx="8600237" cy="5428240"/>
            <a:chOff x="0" y="-25724"/>
            <a:chExt cx="11888074" cy="5489203"/>
          </a:xfrm>
        </p:grpSpPr>
        <p:sp>
          <p:nvSpPr>
            <p:cNvPr id="5" name="CuadroTexto 3"/>
            <p:cNvSpPr txBox="1"/>
            <p:nvPr/>
          </p:nvSpPr>
          <p:spPr>
            <a:xfrm>
              <a:off x="3298285" y="786200"/>
              <a:ext cx="6103620" cy="1188656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200" kern="1200" dirty="0">
                  <a:solidFill>
                    <a:srgbClr val="C00000"/>
                  </a:solidFill>
                  <a:effectLst/>
                  <a:latin typeface="Bookman Old Style"/>
                  <a:ea typeface="Times New Roman"/>
                  <a:cs typeface="Times New Roman"/>
                </a:rPr>
                <a:t>Comparative Commercial Law Project</a:t>
              </a:r>
              <a:endParaRPr lang="en-US" sz="1200" dirty="0">
                <a:solidFill>
                  <a:srgbClr val="C00000"/>
                </a:solidFill>
                <a:effectLst/>
                <a:latin typeface="Times New Roman"/>
                <a:ea typeface="Times New Roman"/>
              </a:endParaRP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200" kern="1200" dirty="0">
                  <a:solidFill>
                    <a:srgbClr val="C00000"/>
                  </a:solidFill>
                  <a:effectLst/>
                  <a:latin typeface="Bookman Old Style"/>
                  <a:ea typeface="Times New Roman"/>
                  <a:cs typeface="Times New Roman"/>
                </a:rPr>
                <a:t>(Commercial Law Centre, HMC, Oxford)</a:t>
              </a:r>
              <a:endParaRPr lang="en-US" sz="1200" dirty="0">
                <a:solidFill>
                  <a:srgbClr val="C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6" name="Rectángulo 17"/>
            <p:cNvSpPr/>
            <p:nvPr/>
          </p:nvSpPr>
          <p:spPr>
            <a:xfrm>
              <a:off x="1554711" y="2476983"/>
              <a:ext cx="2382215" cy="99552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200" kern="1200" dirty="0">
                  <a:solidFill>
                    <a:srgbClr val="000000"/>
                  </a:solidFill>
                  <a:effectLst/>
                  <a:latin typeface="Bookman Old Style"/>
                  <a:ea typeface="Times New Roman"/>
                  <a:cs typeface="Times New Roman"/>
                </a:rPr>
                <a:t>Transaction / Doing</a:t>
              </a:r>
              <a:br>
                <a:rPr lang="en-US" sz="1200" kern="1200" dirty="0">
                  <a:solidFill>
                    <a:srgbClr val="000000"/>
                  </a:solidFill>
                  <a:effectLst/>
                  <a:latin typeface="Bookman Old Style"/>
                  <a:ea typeface="Times New Roman"/>
                  <a:cs typeface="Times New Roman"/>
                </a:rPr>
              </a:br>
              <a:r>
                <a:rPr lang="en-US" sz="1200" kern="1200" dirty="0">
                  <a:solidFill>
                    <a:srgbClr val="000000"/>
                  </a:solidFill>
                  <a:effectLst/>
                  <a:latin typeface="Bookman Old Style"/>
                  <a:ea typeface="Times New Roman"/>
                  <a:cs typeface="Times New Roman"/>
                </a:rPr>
                <a:t>Business / Lawyering</a:t>
              </a:r>
              <a:endParaRPr lang="en-US" sz="12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7" name="Rectángulo 18"/>
            <p:cNvSpPr/>
            <p:nvPr/>
          </p:nvSpPr>
          <p:spPr>
            <a:xfrm>
              <a:off x="1554711" y="4467959"/>
              <a:ext cx="2382212" cy="99552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200" kern="1200" dirty="0">
                  <a:solidFill>
                    <a:srgbClr val="000000"/>
                  </a:solidFill>
                  <a:effectLst/>
                  <a:latin typeface="Bookman Old Style"/>
                  <a:ea typeface="Times New Roman"/>
                  <a:cs typeface="Times New Roman"/>
                </a:rPr>
                <a:t>Understanding Commercial Transactions</a:t>
              </a:r>
              <a:endParaRPr lang="en-US" sz="12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8" name="Rectángulo 19"/>
            <p:cNvSpPr/>
            <p:nvPr/>
          </p:nvSpPr>
          <p:spPr>
            <a:xfrm>
              <a:off x="9492981" y="4467959"/>
              <a:ext cx="2395093" cy="99552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200" kern="1200" dirty="0">
                  <a:solidFill>
                    <a:srgbClr val="000000"/>
                  </a:solidFill>
                  <a:effectLst/>
                  <a:latin typeface="Bookman Old Style"/>
                  <a:ea typeface="Times New Roman"/>
                  <a:cs typeface="Times New Roman"/>
                </a:rPr>
                <a:t>Extracting General Principles of Commercial Law</a:t>
              </a:r>
              <a:endParaRPr lang="en-US" sz="12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9" name="Rectángulo 20"/>
            <p:cNvSpPr/>
            <p:nvPr/>
          </p:nvSpPr>
          <p:spPr>
            <a:xfrm>
              <a:off x="9454013" y="2441252"/>
              <a:ext cx="2395093" cy="99552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200" kern="1200" dirty="0">
                  <a:solidFill>
                    <a:srgbClr val="000000"/>
                  </a:solidFill>
                  <a:effectLst/>
                  <a:latin typeface="Bookman Old Style"/>
                  <a:ea typeface="Times New Roman"/>
                  <a:cs typeface="Times New Roman"/>
                </a:rPr>
                <a:t>Transnational Commercial Law </a:t>
              </a:r>
              <a:endParaRPr lang="en-US" sz="12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0" name="Rectángulo 21"/>
            <p:cNvSpPr/>
            <p:nvPr/>
          </p:nvSpPr>
          <p:spPr>
            <a:xfrm>
              <a:off x="5595667" y="4467959"/>
              <a:ext cx="2401530" cy="99552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200" kern="1200" dirty="0">
                  <a:solidFill>
                    <a:srgbClr val="000000"/>
                  </a:solidFill>
                  <a:effectLst/>
                  <a:latin typeface="Bookman Old Style"/>
                  <a:ea typeface="Times New Roman"/>
                  <a:cs typeface="Times New Roman"/>
                </a:rPr>
                <a:t>Substantive and  Comparative Commercial Law </a:t>
              </a:r>
              <a:endParaRPr lang="en-US" sz="12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1" name="Rectángulo 22"/>
            <p:cNvSpPr/>
            <p:nvPr/>
          </p:nvSpPr>
          <p:spPr>
            <a:xfrm>
              <a:off x="5595668" y="2446624"/>
              <a:ext cx="2401529" cy="99552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200" kern="1200" dirty="0">
                  <a:solidFill>
                    <a:srgbClr val="000000"/>
                  </a:solidFill>
                  <a:effectLst/>
                  <a:latin typeface="Bookman Old Style"/>
                  <a:ea typeface="Times New Roman"/>
                  <a:cs typeface="Times New Roman"/>
                </a:rPr>
                <a:t>Comparative Commercial Law</a:t>
              </a:r>
              <a:endParaRPr lang="en-US" sz="12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2" name="Rectángulo 23"/>
            <p:cNvSpPr/>
            <p:nvPr/>
          </p:nvSpPr>
          <p:spPr>
            <a:xfrm>
              <a:off x="0" y="2750627"/>
              <a:ext cx="1196975" cy="330200"/>
            </a:xfrm>
            <a:prstGeom prst="rect">
              <a:avLst/>
            </a:prstGeom>
          </p:spPr>
          <p:txBody>
            <a:bodyPr wrap="square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u="sng" kern="1200" dirty="0">
                  <a:solidFill>
                    <a:srgbClr val="000000"/>
                  </a:solidFill>
                  <a:effectLst/>
                  <a:latin typeface="Bookman Old Style"/>
                  <a:ea typeface="Times New Roman"/>
                  <a:cs typeface="Times New Roman"/>
                </a:rPr>
                <a:t>Courses</a:t>
              </a:r>
              <a:endParaRPr lang="en-US" sz="11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3" name="Rectángulo 24"/>
            <p:cNvSpPr/>
            <p:nvPr/>
          </p:nvSpPr>
          <p:spPr>
            <a:xfrm>
              <a:off x="19278" y="4731726"/>
              <a:ext cx="1304290" cy="330200"/>
            </a:xfrm>
            <a:prstGeom prst="rect">
              <a:avLst/>
            </a:prstGeom>
            <a:noFill/>
          </p:spPr>
          <p:txBody>
            <a:bodyPr wrap="square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u="sng" kern="1200" dirty="0">
                  <a:solidFill>
                    <a:srgbClr val="000000"/>
                  </a:solidFill>
                  <a:effectLst/>
                  <a:latin typeface="Bookman Old Style"/>
                  <a:ea typeface="Times New Roman"/>
                  <a:cs typeface="Times New Roman"/>
                </a:rPr>
                <a:t>Objective</a:t>
              </a:r>
              <a:r>
                <a:rPr lang="en-US" sz="1200" u="sng" kern="1200" dirty="0">
                  <a:solidFill>
                    <a:srgbClr val="000000"/>
                  </a:solidFill>
                  <a:effectLst/>
                  <a:latin typeface="Bookman Old Style"/>
                  <a:ea typeface="Times New Roman"/>
                  <a:cs typeface="Times New Roman"/>
                </a:rPr>
                <a:t>s</a:t>
              </a:r>
              <a:endParaRPr lang="en-US" sz="1200" dirty="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14" name="Conector recto de flecha 25"/>
            <p:cNvCxnSpPr/>
            <p:nvPr/>
          </p:nvCxnSpPr>
          <p:spPr>
            <a:xfrm>
              <a:off x="4004107" y="2901374"/>
              <a:ext cx="1524380" cy="18819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cto de flecha 26"/>
            <p:cNvCxnSpPr/>
            <p:nvPr/>
          </p:nvCxnSpPr>
          <p:spPr>
            <a:xfrm>
              <a:off x="10690528" y="2004834"/>
              <a:ext cx="877" cy="42653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CuadroTexto 52"/>
            <p:cNvSpPr txBox="1"/>
            <p:nvPr/>
          </p:nvSpPr>
          <p:spPr>
            <a:xfrm>
              <a:off x="5528486" y="-25724"/>
              <a:ext cx="1774767" cy="33020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GB" sz="1200" b="1" dirty="0" smtClean="0">
                  <a:solidFill>
                    <a:srgbClr val="0070C0"/>
                  </a:solidFill>
                  <a:latin typeface="Bookman Old Style"/>
                  <a:ea typeface="Times New Roman"/>
                  <a:cs typeface="Times New Roman"/>
                </a:rPr>
                <a:t>OVERVIEW</a:t>
              </a:r>
              <a:endParaRPr lang="en-US" sz="1200" b="1" dirty="0">
                <a:solidFill>
                  <a:srgbClr val="0070C0"/>
                </a:solidFill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17" name="Conector recto de flecha 28"/>
            <p:cNvCxnSpPr/>
            <p:nvPr/>
          </p:nvCxnSpPr>
          <p:spPr>
            <a:xfrm flipV="1">
              <a:off x="10741310" y="3483264"/>
              <a:ext cx="1" cy="91535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cto de flecha 29"/>
            <p:cNvCxnSpPr/>
            <p:nvPr/>
          </p:nvCxnSpPr>
          <p:spPr>
            <a:xfrm flipV="1">
              <a:off x="6613559" y="3494498"/>
              <a:ext cx="1" cy="91535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angular 30"/>
            <p:cNvCxnSpPr>
              <a:stCxn id="6" idx="0"/>
            </p:cNvCxnSpPr>
            <p:nvPr/>
          </p:nvCxnSpPr>
          <p:spPr>
            <a:xfrm rot="5400000" flipH="1" flipV="1">
              <a:off x="6482100" y="-1731446"/>
              <a:ext cx="472149" cy="794471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cto de flecha 31"/>
            <p:cNvCxnSpPr/>
            <p:nvPr/>
          </p:nvCxnSpPr>
          <p:spPr>
            <a:xfrm flipV="1">
              <a:off x="2745817" y="3511524"/>
              <a:ext cx="1" cy="91535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cto de flecha 32"/>
            <p:cNvCxnSpPr/>
            <p:nvPr/>
          </p:nvCxnSpPr>
          <p:spPr>
            <a:xfrm>
              <a:off x="8049296" y="2920193"/>
              <a:ext cx="1352618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ector recto de flecha 33"/>
            <p:cNvCxnSpPr/>
            <p:nvPr/>
          </p:nvCxnSpPr>
          <p:spPr>
            <a:xfrm>
              <a:off x="8100228" y="4965719"/>
              <a:ext cx="1301686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ector recto de flecha 34"/>
            <p:cNvCxnSpPr/>
            <p:nvPr/>
          </p:nvCxnSpPr>
          <p:spPr>
            <a:xfrm>
              <a:off x="4019189" y="4965719"/>
              <a:ext cx="150929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42974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>
                <a:solidFill>
                  <a:srgbClr val="0070C0"/>
                </a:solidFill>
              </a:rPr>
              <a:t>CCL </a:t>
            </a:r>
            <a:r>
              <a:rPr lang="en-GB" sz="3600" b="1" dirty="0">
                <a:solidFill>
                  <a:srgbClr val="0070C0"/>
                </a:solidFill>
              </a:rPr>
              <a:t>p</a:t>
            </a:r>
            <a:r>
              <a:rPr lang="en-GB" sz="3600" b="1" dirty="0" smtClean="0">
                <a:solidFill>
                  <a:srgbClr val="0070C0"/>
                </a:solidFill>
              </a:rPr>
              <a:t>roject generally</a:t>
            </a:r>
            <a:endParaRPr lang="en-GB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400" b="1" u="sng" dirty="0" smtClean="0"/>
              <a:t>Research project</a:t>
            </a:r>
            <a:r>
              <a:rPr lang="en-GB" sz="2400" b="1" dirty="0" smtClean="0"/>
              <a:t> aimed to fill critical gap in teaching of TCL</a:t>
            </a:r>
          </a:p>
          <a:p>
            <a:r>
              <a:rPr lang="en-GB" sz="2400" b="1" dirty="0" smtClean="0"/>
              <a:t>Addressing students’ limited knowledge of </a:t>
            </a:r>
            <a:r>
              <a:rPr lang="en-GB" sz="2400" dirty="0" smtClean="0"/>
              <a:t>-</a:t>
            </a:r>
          </a:p>
          <a:p>
            <a:pPr lvl="1"/>
            <a:r>
              <a:rPr lang="en-GB" sz="2000" b="1" dirty="0" smtClean="0">
                <a:solidFill>
                  <a:srgbClr val="C00000"/>
                </a:solidFill>
              </a:rPr>
              <a:t>Underlying commercial transactions subject to TCL instruments</a:t>
            </a:r>
          </a:p>
          <a:p>
            <a:pPr lvl="1"/>
            <a:r>
              <a:rPr lang="en-GB" sz="2000" b="1" dirty="0" smtClean="0">
                <a:solidFill>
                  <a:srgbClr val="C00000"/>
                </a:solidFill>
              </a:rPr>
              <a:t>Basic legal principles, esp. on comparative basis, re such transactions</a:t>
            </a:r>
          </a:p>
          <a:p>
            <a:r>
              <a:rPr lang="en-GB" sz="2400" b="1" dirty="0" smtClean="0"/>
              <a:t>Central to understanding TCL instruments, even those advancing best international practices</a:t>
            </a:r>
          </a:p>
          <a:p>
            <a:r>
              <a:rPr lang="en-GB" sz="2400" b="1" dirty="0" smtClean="0"/>
              <a:t>Developing materials for a CCL course, which can be –</a:t>
            </a:r>
          </a:p>
          <a:p>
            <a:pPr lvl="1"/>
            <a:r>
              <a:rPr lang="en-GB" sz="2000" b="1" dirty="0" smtClean="0">
                <a:solidFill>
                  <a:srgbClr val="C00000"/>
                </a:solidFill>
              </a:rPr>
              <a:t>A prerequisite or a companion to TCL, or</a:t>
            </a:r>
          </a:p>
          <a:p>
            <a:pPr lvl="1"/>
            <a:r>
              <a:rPr lang="en-GB" sz="2000" b="1" dirty="0" smtClean="0">
                <a:solidFill>
                  <a:srgbClr val="C00000"/>
                </a:solidFill>
              </a:rPr>
              <a:t>Used as assigned background materials for a TCL course</a:t>
            </a:r>
          </a:p>
          <a:p>
            <a:r>
              <a:rPr lang="en-GB" sz="2400" b="1" dirty="0" smtClean="0"/>
              <a:t>CCL merits study and development for its own sake, independent of its link to TCL</a:t>
            </a:r>
          </a:p>
          <a:p>
            <a:r>
              <a:rPr lang="en-GB" sz="2400" b="1" dirty="0" smtClean="0"/>
              <a:t>Some features -- open source, global, e-format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104041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43524"/>
          </a:xfrm>
        </p:spPr>
        <p:txBody>
          <a:bodyPr>
            <a:normAutofit/>
          </a:bodyPr>
          <a:lstStyle/>
          <a:p>
            <a:r>
              <a:rPr lang="en-GB" sz="3600" b="1" dirty="0" smtClean="0">
                <a:solidFill>
                  <a:srgbClr val="0070C0"/>
                </a:solidFill>
              </a:rPr>
              <a:t>Work and materials to date</a:t>
            </a:r>
            <a:endParaRPr lang="en-GB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4412"/>
            <a:ext cx="8229600" cy="4808002"/>
          </a:xfrm>
        </p:spPr>
        <p:txBody>
          <a:bodyPr>
            <a:noAutofit/>
          </a:bodyPr>
          <a:lstStyle/>
          <a:p>
            <a:r>
              <a:rPr lang="en-GB" sz="1800" dirty="0" smtClean="0"/>
              <a:t>To start and accelerate work, a tutorial with preliminary materials (the </a:t>
            </a:r>
            <a:r>
              <a:rPr lang="en-GB" sz="1800" b="1" dirty="0" smtClean="0">
                <a:solidFill>
                  <a:srgbClr val="C00000"/>
                </a:solidFill>
              </a:rPr>
              <a:t>Materials</a:t>
            </a:r>
            <a:r>
              <a:rPr lang="en-GB" sz="1800" dirty="0" smtClean="0"/>
              <a:t>) was taught by J. Wool at UW law school [summer 2015] </a:t>
            </a:r>
          </a:p>
          <a:p>
            <a:r>
              <a:rPr lang="en-GB" sz="1800" dirty="0" smtClean="0"/>
              <a:t>The approach taken, and the Materials, can be critiqued </a:t>
            </a:r>
            <a:r>
              <a:rPr lang="en-GB" sz="1800" i="1" dirty="0" smtClean="0"/>
              <a:t>inter alia on </a:t>
            </a:r>
            <a:r>
              <a:rPr lang="en-GB" sz="1800" dirty="0" smtClean="0"/>
              <a:t>grounds of complexity</a:t>
            </a:r>
          </a:p>
          <a:p>
            <a:r>
              <a:rPr lang="en-GB" sz="1800" b="1" dirty="0" smtClean="0">
                <a:solidFill>
                  <a:srgbClr val="C00000"/>
                </a:solidFill>
              </a:rPr>
              <a:t>Basic elements </a:t>
            </a:r>
            <a:r>
              <a:rPr lang="en-GB" sz="1800" dirty="0" smtClean="0"/>
              <a:t>–</a:t>
            </a:r>
          </a:p>
          <a:p>
            <a:pPr lvl="1"/>
            <a:r>
              <a:rPr lang="en-GB" sz="1800" dirty="0" smtClean="0"/>
              <a:t>1.  An archetype transaction, addressing contract, security, guarantees, was given to the students</a:t>
            </a:r>
          </a:p>
          <a:p>
            <a:pPr lvl="1"/>
            <a:r>
              <a:rPr lang="en-GB" sz="1800" dirty="0" smtClean="0"/>
              <a:t>2.  Full transaction documents were provided</a:t>
            </a:r>
          </a:p>
          <a:p>
            <a:pPr lvl="1"/>
            <a:r>
              <a:rPr lang="en-GB" sz="1800" dirty="0" smtClean="0"/>
              <a:t>3.  General questions were posed, in transactional-functional terms, raising basic issues in the above-noted fields of law</a:t>
            </a:r>
          </a:p>
          <a:p>
            <a:pPr lvl="1"/>
            <a:r>
              <a:rPr lang="en-GB" sz="1800" dirty="0" smtClean="0"/>
              <a:t>4.  Major international law firms (and one University) were asked to answer the questions (and give cites and bibliographical references) under the laws of select </a:t>
            </a:r>
            <a:r>
              <a:rPr lang="en-GB" sz="1800" i="1" dirty="0" smtClean="0"/>
              <a:t>common law jurisdictions </a:t>
            </a:r>
            <a:r>
              <a:rPr lang="en-GB" sz="1800" dirty="0" smtClean="0"/>
              <a:t>[England and New York], </a:t>
            </a:r>
            <a:r>
              <a:rPr lang="en-GB" sz="1800" i="1" dirty="0" smtClean="0"/>
              <a:t>civil law jurisdictions </a:t>
            </a:r>
            <a:r>
              <a:rPr lang="en-GB" sz="1800" dirty="0" smtClean="0"/>
              <a:t>[France, Germany, and Mexico], </a:t>
            </a:r>
            <a:r>
              <a:rPr lang="en-GB" sz="1800" i="1" dirty="0" smtClean="0"/>
              <a:t>Islamic law jurisdiction </a:t>
            </a:r>
            <a:r>
              <a:rPr lang="en-GB" sz="1800" dirty="0" smtClean="0"/>
              <a:t>[UAE], and a </a:t>
            </a:r>
            <a:r>
              <a:rPr lang="en-GB" sz="1800" i="1" dirty="0" smtClean="0"/>
              <a:t>mixed legal jurisdiction</a:t>
            </a:r>
            <a:r>
              <a:rPr lang="en-GB" sz="1800" dirty="0" smtClean="0"/>
              <a:t> [China]. [P. Wood groupings]</a:t>
            </a:r>
          </a:p>
          <a:p>
            <a:pPr lvl="1"/>
            <a:r>
              <a:rPr lang="en-GB" sz="1800" dirty="0" smtClean="0"/>
              <a:t>5.  A chart cross referencing all answers, and all answers, were provided</a:t>
            </a:r>
          </a:p>
          <a:p>
            <a:pPr lvl="1"/>
            <a:r>
              <a:rPr lang="en-GB" sz="1800" dirty="0" smtClean="0"/>
              <a:t>6.  Students were asked to apply comparative law techniques and propose and support a best rule, including for use in international instruments	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622793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>
                <a:solidFill>
                  <a:srgbClr val="0070C0"/>
                </a:solidFill>
              </a:rPr>
              <a:t>Work and materials to 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endParaRPr lang="en-GB" sz="1800" dirty="0"/>
          </a:p>
          <a:p>
            <a:r>
              <a:rPr lang="en-GB" sz="2000" b="1" dirty="0"/>
              <a:t>Some tentative conclusions about the tutorial were noted by the </a:t>
            </a:r>
            <a:r>
              <a:rPr lang="en-GB" sz="2000" b="1" dirty="0" smtClean="0"/>
              <a:t>instructor</a:t>
            </a:r>
          </a:p>
          <a:p>
            <a:pPr lvl="1"/>
            <a:r>
              <a:rPr lang="en-GB" sz="2000" dirty="0" smtClean="0"/>
              <a:t>Comments on improving the Materials, esp. – </a:t>
            </a:r>
          </a:p>
          <a:p>
            <a:pPr lvl="2"/>
            <a:r>
              <a:rPr lang="en-GB" sz="2000" dirty="0"/>
              <a:t>N</a:t>
            </a:r>
            <a:r>
              <a:rPr lang="en-GB" sz="2000" dirty="0" smtClean="0"/>
              <a:t>eed for short black letter summaries of the laws of each jurisdiction</a:t>
            </a:r>
          </a:p>
          <a:p>
            <a:pPr lvl="2"/>
            <a:r>
              <a:rPr lang="en-GB" sz="2000" dirty="0" smtClean="0"/>
              <a:t>Need to improve quality of some replies, and add Saudi Arabia as a 2</a:t>
            </a:r>
            <a:r>
              <a:rPr lang="en-GB" sz="2000" baseline="30000" dirty="0" smtClean="0"/>
              <a:t>nd</a:t>
            </a:r>
            <a:r>
              <a:rPr lang="en-GB" sz="2000" dirty="0" smtClean="0"/>
              <a:t> Islamic jurisdiction</a:t>
            </a:r>
          </a:p>
          <a:p>
            <a:pPr lvl="2"/>
            <a:r>
              <a:rPr lang="en-GB" sz="2000" dirty="0" smtClean="0"/>
              <a:t>Need to address some ambiguities in the problem and related transaction documents</a:t>
            </a:r>
          </a:p>
          <a:p>
            <a:pPr lvl="1"/>
            <a:r>
              <a:rPr lang="en-GB" sz="2000" dirty="0" smtClean="0"/>
              <a:t>Interesting features of ‘</a:t>
            </a:r>
            <a:r>
              <a:rPr lang="en-GB" sz="2000" b="1" dirty="0" smtClean="0">
                <a:solidFill>
                  <a:srgbClr val="C00000"/>
                </a:solidFill>
              </a:rPr>
              <a:t>applied comparative law</a:t>
            </a:r>
            <a:r>
              <a:rPr lang="en-GB" sz="2000" dirty="0" smtClean="0"/>
              <a:t>’: different conclusions from doctrinally similar systems</a:t>
            </a:r>
          </a:p>
          <a:p>
            <a:pPr lvl="1"/>
            <a:r>
              <a:rPr lang="en-GB" sz="2000" dirty="0" smtClean="0"/>
              <a:t>Importance of economic historical development of each system, thus linked  law and economics and legal history</a:t>
            </a:r>
            <a:endParaRPr lang="en-GB" sz="2000" dirty="0"/>
          </a:p>
          <a:p>
            <a:r>
              <a:rPr lang="en-GB" sz="2000" b="1" dirty="0"/>
              <a:t>All the above is being sent herewith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3744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>
                <a:solidFill>
                  <a:srgbClr val="0070C0"/>
                </a:solidFill>
              </a:rPr>
              <a:t>Route forward and next steps</a:t>
            </a:r>
            <a:endParaRPr lang="en-GB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sz="2400" dirty="0" smtClean="0"/>
              <a:t>Core group to review and settle on approach, format, and materials (</a:t>
            </a:r>
            <a:r>
              <a:rPr lang="en-GB" sz="2400" b="1" dirty="0" smtClean="0">
                <a:solidFill>
                  <a:srgbClr val="C00000"/>
                </a:solidFill>
              </a:rPr>
              <a:t>CCL Materials Working Group</a:t>
            </a:r>
            <a:r>
              <a:rPr lang="en-GB" sz="2400" dirty="0" smtClean="0"/>
              <a:t>)</a:t>
            </a:r>
          </a:p>
          <a:p>
            <a:r>
              <a:rPr lang="en-GB" sz="2400" dirty="0" smtClean="0"/>
              <a:t>Assuming the basic features above are retained, need for others to </a:t>
            </a:r>
            <a:r>
              <a:rPr lang="en-GB" sz="2400" b="1" dirty="0" smtClean="0"/>
              <a:t>prepare archetype fact patterns</a:t>
            </a:r>
            <a:r>
              <a:rPr lang="en-GB" sz="2400" dirty="0" smtClean="0"/>
              <a:t>, questions, and  documents for –</a:t>
            </a:r>
          </a:p>
          <a:p>
            <a:pPr lvl="1"/>
            <a:r>
              <a:rPr lang="en-GB" sz="2000" b="1" dirty="0">
                <a:solidFill>
                  <a:srgbClr val="C00000"/>
                </a:solidFill>
              </a:rPr>
              <a:t>Payment systems</a:t>
            </a:r>
          </a:p>
          <a:p>
            <a:pPr lvl="1"/>
            <a:r>
              <a:rPr lang="en-GB" sz="2000" b="1" dirty="0">
                <a:solidFill>
                  <a:srgbClr val="C00000"/>
                </a:solidFill>
              </a:rPr>
              <a:t>Transport of goods</a:t>
            </a:r>
          </a:p>
          <a:p>
            <a:pPr lvl="1"/>
            <a:r>
              <a:rPr lang="en-GB" sz="2000" b="1" dirty="0">
                <a:solidFill>
                  <a:srgbClr val="C00000"/>
                </a:solidFill>
              </a:rPr>
              <a:t>Intermediated securities</a:t>
            </a:r>
          </a:p>
          <a:p>
            <a:pPr lvl="1"/>
            <a:r>
              <a:rPr lang="en-GB" sz="2000" b="1" dirty="0">
                <a:solidFill>
                  <a:srgbClr val="C00000"/>
                </a:solidFill>
              </a:rPr>
              <a:t>Dispute </a:t>
            </a:r>
            <a:r>
              <a:rPr lang="en-GB" sz="2000" b="1" dirty="0" smtClean="0">
                <a:solidFill>
                  <a:srgbClr val="C00000"/>
                </a:solidFill>
              </a:rPr>
              <a:t>resolution</a:t>
            </a:r>
          </a:p>
          <a:p>
            <a:r>
              <a:rPr lang="en-GB" sz="2400" dirty="0" smtClean="0"/>
              <a:t>Objectives to be met by next TCL event, and practicalities based on resource issues</a:t>
            </a:r>
          </a:p>
          <a:p>
            <a:r>
              <a:rPr lang="en-GB" sz="2400" dirty="0" smtClean="0"/>
              <a:t>In due course, assessment of e-book format, modules, updates</a:t>
            </a:r>
          </a:p>
        </p:txBody>
      </p:sp>
    </p:spTree>
    <p:extLst>
      <p:ext uri="{BB962C8B-B14F-4D97-AF65-F5344CB8AC3E}">
        <p14:creationId xmlns:p14="http://schemas.microsoft.com/office/powerpoint/2010/main" val="22531326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562</Words>
  <Application>Microsoft Office PowerPoint</Application>
  <PresentationFormat>On-screen Show (4:3)</PresentationFormat>
  <Paragraphs>56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Document</vt:lpstr>
      <vt:lpstr>Materials for  Teaching Comparative Commercial Law</vt:lpstr>
      <vt:lpstr>PowerPoint Presentation</vt:lpstr>
      <vt:lpstr>CCL project generally</vt:lpstr>
      <vt:lpstr>Work and materials to date</vt:lpstr>
      <vt:lpstr>Work and materials to date</vt:lpstr>
      <vt:lpstr>Route forward and next steps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Comparative Commercial Law</dc:title>
  <dc:creator>Kyle Brown</dc:creator>
  <cp:lastModifiedBy>WOOL, Jeffrey</cp:lastModifiedBy>
  <cp:revision>17</cp:revision>
  <dcterms:created xsi:type="dcterms:W3CDTF">2015-11-20T03:52:50Z</dcterms:created>
  <dcterms:modified xsi:type="dcterms:W3CDTF">2015-11-22T16:27:19Z</dcterms:modified>
</cp:coreProperties>
</file>