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1"/>
  </p:handoutMasterIdLst>
  <p:sldIdLst>
    <p:sldId id="257" r:id="rId2"/>
    <p:sldId id="259" r:id="rId3"/>
    <p:sldId id="260" r:id="rId4"/>
    <p:sldId id="261" r:id="rId5"/>
    <p:sldId id="265" r:id="rId6"/>
    <p:sldId id="267" r:id="rId7"/>
    <p:sldId id="273" r:id="rId8"/>
    <p:sldId id="274" r:id="rId9"/>
    <p:sldId id="269" r:id="rId10"/>
  </p:sldIdLst>
  <p:sldSz cx="9144000" cy="6858000" type="screen4x3"/>
  <p:notesSz cx="923925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3675" cy="3440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3437" y="0"/>
            <a:ext cx="4003675" cy="3440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2FD0D-F16A-4FE4-BB2B-19285E809EC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22"/>
            <a:ext cx="4003675" cy="3440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3437" y="6513922"/>
            <a:ext cx="4003675" cy="3440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9FD49-B2FE-4059-8013-21FA21D42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01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31C0-3BEE-4A2F-A52F-82C20959F78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FECF-D8D3-4DD9-B7FE-A4EAD5F3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8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31C0-3BEE-4A2F-A52F-82C20959F78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FECF-D8D3-4DD9-B7FE-A4EAD5F3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5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31C0-3BEE-4A2F-A52F-82C20959F78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FECF-D8D3-4DD9-B7FE-A4EAD5F3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93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75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31C0-3BEE-4A2F-A52F-82C20959F78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FECF-D8D3-4DD9-B7FE-A4EAD5F3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7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31C0-3BEE-4A2F-A52F-82C20959F78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FECF-D8D3-4DD9-B7FE-A4EAD5F3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7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31C0-3BEE-4A2F-A52F-82C20959F78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FECF-D8D3-4DD9-B7FE-A4EAD5F3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31C0-3BEE-4A2F-A52F-82C20959F78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FECF-D8D3-4DD9-B7FE-A4EAD5F3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0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31C0-3BEE-4A2F-A52F-82C20959F78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FECF-D8D3-4DD9-B7FE-A4EAD5F3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4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31C0-3BEE-4A2F-A52F-82C20959F78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FECF-D8D3-4DD9-B7FE-A4EAD5F3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2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31C0-3BEE-4A2F-A52F-82C20959F78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FECF-D8D3-4DD9-B7FE-A4EAD5F3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5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31C0-3BEE-4A2F-A52F-82C20959F78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FECF-D8D3-4DD9-B7FE-A4EAD5F3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1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531C0-3BEE-4A2F-A52F-82C20959F78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7FECF-D8D3-4DD9-B7FE-A4EAD5F3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4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bm@antelope.org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se.ac.uk/media@lse/WhosWho/AcademicStaff/Claire-Milne.aspx" TargetMode="External"/><Relationship Id="rId2" Type="http://schemas.openxmlformats.org/officeDocument/2006/relationships/hyperlink" Target="http://www.antelope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sp.org.uk/" TargetMode="External"/><Relationship Id="rId5" Type="http://schemas.openxmlformats.org/officeDocument/2006/relationships/hyperlink" Target="http://www.csisac.org/" TargetMode="External"/><Relationship Id="rId4" Type="http://schemas.openxmlformats.org/officeDocument/2006/relationships/hyperlink" Target="https://www.ofcom.org.uk/about-ofcom/how-ofcom-is-run/organisations-we-work-wit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nsumersinternational.blogspot.co.uk/2016/05/does-internet-of-things-mean-well-never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ations.parliament.uk/pa/cm201516/cmselect/cmsctech/992/992.pdf" TargetMode="External"/><Relationship Id="rId2" Type="http://schemas.openxmlformats.org/officeDocument/2006/relationships/hyperlink" Target="http://www.nesta.org.uk/publications/rethinking-smart-cities-groun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cs.org/content/ConWebDoc/58135" TargetMode="External"/><Relationship Id="rId5" Type="http://schemas.openxmlformats.org/officeDocument/2006/relationships/hyperlink" Target="https://www.petrashub.org/portfolio-item/user-centric-design-for-adoption-of-iot/" TargetMode="External"/><Relationship Id="rId4" Type="http://schemas.openxmlformats.org/officeDocument/2006/relationships/hyperlink" Target="https://www.rand.org/randeurope/research/projects/accelerating-internet-of-things-uk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ccan.org.au/" TargetMode="External"/><Relationship Id="rId7" Type="http://schemas.openxmlformats.org/officeDocument/2006/relationships/hyperlink" Target="http://www.kiot.or.kr/eng_1/include/download_view.asp?num=4&amp;search_field=&amp;search_word=&amp;page=1" TargetMode="External"/><Relationship Id="rId2" Type="http://schemas.openxmlformats.org/officeDocument/2006/relationships/hyperlink" Target="https://energycommerce.house.gov/hearings-and-votes/hearings/disrupter-series-update-iot-opportunities-and-challeng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iot.or.kr/eng_1/main.asp" TargetMode="External"/><Relationship Id="rId5" Type="http://schemas.openxmlformats.org/officeDocument/2006/relationships/hyperlink" Target="http://www.assemblee-nationale.fr/14/rap-info/i4362.asp" TargetMode="External"/><Relationship Id="rId4" Type="http://schemas.openxmlformats.org/officeDocument/2006/relationships/hyperlink" Target="http://accan.org.au/our-work/research/1154-home-tweet-hom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X2C Internet of Things – an international challenge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GB" altLang="en-US" dirty="0"/>
              <a:t>Claire Milne </a:t>
            </a:r>
          </a:p>
          <a:p>
            <a:pPr eaLnBrk="1" hangingPunct="1"/>
            <a:r>
              <a:rPr lang="en-GB" altLang="en-US" dirty="0">
                <a:hlinkClick r:id="rId2"/>
              </a:rPr>
              <a:t>c.milne@lse.ac.uk</a:t>
            </a:r>
          </a:p>
          <a:p>
            <a:pPr eaLnBrk="1" hangingPunct="1"/>
            <a:r>
              <a:rPr lang="en-GB" altLang="en-US" dirty="0">
                <a:hlinkClick r:id="rId2"/>
              </a:rPr>
              <a:t>cbm@antelope.org.uk</a:t>
            </a:r>
            <a:endParaRPr lang="en-GB" altLang="en-US" dirty="0"/>
          </a:p>
          <a:p>
            <a:pPr eaLnBrk="1" hangingPunct="1"/>
            <a:r>
              <a:rPr lang="en-GB" altLang="en-US" dirty="0"/>
              <a:t> OBOR Conference, Digital Economy session</a:t>
            </a:r>
          </a:p>
          <a:p>
            <a:pPr eaLnBrk="1" hangingPunct="1"/>
            <a:r>
              <a:rPr lang="en-GB" altLang="en-US" dirty="0"/>
              <a:t>Oxford, 14 September 2017</a:t>
            </a:r>
          </a:p>
        </p:txBody>
      </p:sp>
    </p:spTree>
    <p:extLst>
      <p:ext uri="{BB962C8B-B14F-4D97-AF65-F5344CB8AC3E}">
        <p14:creationId xmlns:p14="http://schemas.microsoft.com/office/powerpoint/2010/main" val="406439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>
                <a:solidFill>
                  <a:srgbClr val="FF0000"/>
                </a:solidFill>
              </a:rPr>
              <a:t>Background to my remarks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9563" y="1587500"/>
            <a:ext cx="8553450" cy="4508500"/>
          </a:xfrm>
        </p:spPr>
        <p:txBody>
          <a:bodyPr>
            <a:normAutofit lnSpcReduction="10000"/>
          </a:bodyPr>
          <a:lstStyle/>
          <a:p>
            <a:r>
              <a:rPr lang="en-GB" altLang="en-US" sz="2400" dirty="0"/>
              <a:t>Me: freelance </a:t>
            </a:r>
            <a:r>
              <a:rPr lang="en-GB" altLang="en-US" sz="2400" dirty="0">
                <a:hlinkClick r:id="rId2"/>
              </a:rPr>
              <a:t>telecom policy consultant</a:t>
            </a:r>
            <a:r>
              <a:rPr lang="en-GB" altLang="en-US" sz="2400" dirty="0"/>
              <a:t>, ex-BT; also </a:t>
            </a:r>
            <a:r>
              <a:rPr lang="en-GB" altLang="en-US" sz="2400" dirty="0">
                <a:hlinkClick r:id="rId3"/>
              </a:rPr>
              <a:t>LSE VSF</a:t>
            </a:r>
            <a:r>
              <a:rPr lang="en-GB" altLang="en-US" sz="2400" dirty="0"/>
              <a:t>, active in consumer and policy circles (</a:t>
            </a:r>
            <a:r>
              <a:rPr lang="en-GB" altLang="en-US" sz="2400" dirty="0">
                <a:hlinkClick r:id="rId4"/>
              </a:rPr>
              <a:t>CFC</a:t>
            </a:r>
            <a:r>
              <a:rPr lang="en-GB" altLang="en-US" sz="2400" dirty="0"/>
              <a:t>, </a:t>
            </a:r>
            <a:r>
              <a:rPr lang="en-GB" altLang="en-US" sz="2400" dirty="0">
                <a:hlinkClick r:id="rId5"/>
              </a:rPr>
              <a:t>CSISAC</a:t>
            </a:r>
            <a:r>
              <a:rPr lang="en-GB" altLang="en-US" sz="2400" dirty="0"/>
              <a:t>, </a:t>
            </a:r>
            <a:r>
              <a:rPr lang="en-GB" altLang="en-US" sz="2400" dirty="0">
                <a:hlinkClick r:id="rId6"/>
              </a:rPr>
              <a:t>FISP</a:t>
            </a:r>
            <a:r>
              <a:rPr lang="en-GB" altLang="en-US" sz="2400" dirty="0"/>
              <a:t>).</a:t>
            </a:r>
          </a:p>
          <a:p>
            <a:pPr lvl="1"/>
            <a:r>
              <a:rPr lang="en-GB" altLang="en-US" sz="2000" dirty="0"/>
              <a:t>B2C </a:t>
            </a:r>
            <a:r>
              <a:rPr lang="en-GB" altLang="en-US" sz="2000" dirty="0" err="1"/>
              <a:t>IoT</a:t>
            </a:r>
            <a:r>
              <a:rPr lang="en-GB" altLang="en-US" sz="2000" dirty="0"/>
              <a:t> hit me via OECD, from 2014; i</a:t>
            </a:r>
            <a:r>
              <a:rPr lang="en-GB" altLang="en-US" sz="1800" dirty="0"/>
              <a:t>dentified key issues needing more attention, spoke at 2016 OECD Ministerial on Digital Economy.</a:t>
            </a:r>
          </a:p>
          <a:p>
            <a:r>
              <a:rPr lang="en-GB" altLang="en-US" sz="2400" dirty="0"/>
              <a:t>Started virtual group of interested consumer representatives and policy-oriented academics, exchanging news and views. We feel that:</a:t>
            </a:r>
          </a:p>
          <a:p>
            <a:pPr lvl="1"/>
            <a:r>
              <a:rPr lang="en-GB" altLang="en-US" sz="2000" dirty="0"/>
              <a:t>Countries and companies, anxious to get in on the action, </a:t>
            </a:r>
            <a:r>
              <a:rPr lang="en-GB" altLang="en-US" sz="2000" dirty="0">
                <a:solidFill>
                  <a:srgbClr val="FF0000"/>
                </a:solidFill>
              </a:rPr>
              <a:t>stress the benefits </a:t>
            </a:r>
            <a:r>
              <a:rPr lang="en-GB" altLang="en-US" sz="2000" dirty="0"/>
              <a:t>and often </a:t>
            </a:r>
            <a:r>
              <a:rPr lang="en-GB" altLang="en-US" sz="2000" dirty="0">
                <a:solidFill>
                  <a:srgbClr val="FF0000"/>
                </a:solidFill>
              </a:rPr>
              <a:t>overlook the problems</a:t>
            </a:r>
            <a:r>
              <a:rPr lang="en-GB" altLang="en-US" sz="2000" dirty="0"/>
              <a:t>.</a:t>
            </a:r>
          </a:p>
          <a:p>
            <a:pPr lvl="1"/>
            <a:r>
              <a:rPr lang="en-GB" altLang="en-US" sz="2000" dirty="0"/>
              <a:t>To approach key issues, we need strong </a:t>
            </a:r>
            <a:r>
              <a:rPr lang="en-GB" altLang="en-US" sz="2000" dirty="0">
                <a:solidFill>
                  <a:srgbClr val="FF0000"/>
                </a:solidFill>
              </a:rPr>
              <a:t>consumer/citizen representation </a:t>
            </a:r>
            <a:r>
              <a:rPr lang="en-GB" altLang="en-US" sz="2000" dirty="0"/>
              <a:t>in many areas of </a:t>
            </a:r>
            <a:r>
              <a:rPr lang="en-GB" altLang="en-US" sz="2000" dirty="0" err="1"/>
              <a:t>IoT</a:t>
            </a:r>
            <a:r>
              <a:rPr lang="en-GB" altLang="en-US" sz="2000" dirty="0"/>
              <a:t> development – policies, standards, guidelines, design, and instructions. Despite acceptance that </a:t>
            </a:r>
            <a:r>
              <a:rPr lang="en-GB" altLang="en-US" sz="2000" dirty="0">
                <a:solidFill>
                  <a:srgbClr val="FF0000"/>
                </a:solidFill>
              </a:rPr>
              <a:t>the market is not enough</a:t>
            </a:r>
            <a:r>
              <a:rPr lang="en-GB" altLang="en-US" sz="2000" dirty="0"/>
              <a:t>, wider participation is often un- or under-funded. </a:t>
            </a:r>
          </a:p>
          <a:p>
            <a:r>
              <a:rPr lang="en-GB" altLang="en-US" sz="2400" dirty="0"/>
              <a:t>My remarks owe much to colleagues but are a personal view.</a:t>
            </a:r>
          </a:p>
        </p:txBody>
      </p:sp>
    </p:spTree>
    <p:extLst>
      <p:ext uri="{BB962C8B-B14F-4D97-AF65-F5344CB8AC3E}">
        <p14:creationId xmlns:p14="http://schemas.microsoft.com/office/powerpoint/2010/main" val="192901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>
                <a:solidFill>
                  <a:srgbClr val="FF0000"/>
                </a:solidFill>
              </a:rPr>
              <a:t>Which aspects of </a:t>
            </a:r>
            <a:r>
              <a:rPr lang="en-GB" altLang="en-US" dirty="0" err="1">
                <a:solidFill>
                  <a:srgbClr val="FF0000"/>
                </a:solidFill>
              </a:rPr>
              <a:t>IoT</a:t>
            </a:r>
            <a:r>
              <a:rPr lang="en-GB" altLang="en-US" dirty="0">
                <a:solidFill>
                  <a:srgbClr val="FF0000"/>
                </a:solidFill>
              </a:rPr>
              <a:t> concern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587500"/>
            <a:ext cx="8553450" cy="4508500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dirty="0"/>
              <a:t>By X2C we mean </a:t>
            </a:r>
            <a:r>
              <a:rPr lang="en-GB" altLang="en-US" dirty="0" err="1"/>
              <a:t>IoT</a:t>
            </a:r>
            <a:r>
              <a:rPr lang="en-GB" altLang="en-US" dirty="0"/>
              <a:t> with a direct consumer or citizen interface, such as:</a:t>
            </a:r>
          </a:p>
          <a:p>
            <a:pPr lvl="1"/>
            <a:r>
              <a:rPr lang="en-GB" altLang="en-US" dirty="0"/>
              <a:t>B2C e.g. wearables, smart homes, retail, </a:t>
            </a:r>
            <a:r>
              <a:rPr lang="en-GB" altLang="en-US" dirty="0">
                <a:solidFill>
                  <a:srgbClr val="FF0000"/>
                </a:solidFill>
              </a:rPr>
              <a:t>automobile</a:t>
            </a:r>
          </a:p>
          <a:p>
            <a:pPr lvl="1"/>
            <a:r>
              <a:rPr lang="en-GB" altLang="en-US" dirty="0"/>
              <a:t>G2C e.g. healthcare, smart cities, energy efficiency</a:t>
            </a:r>
          </a:p>
          <a:p>
            <a:r>
              <a:rPr lang="en-GB" altLang="en-US" dirty="0"/>
              <a:t>Environmental monitoring, agriculture, industrial internet </a:t>
            </a:r>
            <a:r>
              <a:rPr lang="en-GB" altLang="en-US" dirty="0" err="1"/>
              <a:t>etc</a:t>
            </a:r>
            <a:r>
              <a:rPr lang="en-GB" altLang="en-US" dirty="0"/>
              <a:t> also affect consumers and citizens, but less directly.</a:t>
            </a:r>
          </a:p>
          <a:p>
            <a:r>
              <a:rPr lang="en-GB" altLang="en-US" dirty="0"/>
              <a:t>A fundamental issue is </a:t>
            </a:r>
            <a:r>
              <a:rPr lang="en-GB" altLang="en-US" dirty="0">
                <a:solidFill>
                  <a:srgbClr val="FF0000"/>
                </a:solidFill>
              </a:rPr>
              <a:t>unawareness</a:t>
            </a:r>
            <a:r>
              <a:rPr lang="en-GB" altLang="en-US" dirty="0"/>
              <a:t>. X2C </a:t>
            </a:r>
            <a:r>
              <a:rPr lang="en-GB" altLang="en-US" dirty="0" err="1"/>
              <a:t>IoT</a:t>
            </a:r>
            <a:r>
              <a:rPr lang="en-GB" altLang="en-US" dirty="0"/>
              <a:t> operations often include: </a:t>
            </a:r>
          </a:p>
          <a:p>
            <a:pPr lvl="1"/>
            <a:r>
              <a:rPr lang="en-GB" altLang="en-US" dirty="0"/>
              <a:t>receiving and/or sending data related to individual consumers </a:t>
            </a:r>
          </a:p>
          <a:p>
            <a:pPr lvl="1"/>
            <a:r>
              <a:rPr lang="en-GB" altLang="en-US" dirty="0">
                <a:solidFill>
                  <a:srgbClr val="FF0000"/>
                </a:solidFill>
              </a:rPr>
              <a:t>without the active involvement of the individual in question</a:t>
            </a:r>
            <a:r>
              <a:rPr lang="en-GB" altLang="en-US" dirty="0"/>
              <a:t>, </a:t>
            </a:r>
          </a:p>
          <a:p>
            <a:pPr lvl="1"/>
            <a:r>
              <a:rPr lang="en-GB" altLang="en-US" dirty="0"/>
              <a:t>together with the communications, processing and applications of this data.</a:t>
            </a:r>
          </a:p>
          <a:p>
            <a:pPr lvl="1"/>
            <a:endParaRPr lang="en-GB" altLang="en-US" dirty="0"/>
          </a:p>
          <a:p>
            <a:pPr>
              <a:buFontTx/>
              <a:buNone/>
            </a:pP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8369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600" dirty="0">
                <a:solidFill>
                  <a:srgbClr val="FF0000"/>
                </a:solidFill>
              </a:rPr>
              <a:t>Unawareness is of the essence of </a:t>
            </a:r>
            <a:r>
              <a:rPr lang="en-GB" altLang="en-US" sz="3600" dirty="0" err="1">
                <a:solidFill>
                  <a:srgbClr val="FF0000"/>
                </a:solidFill>
              </a:rPr>
              <a:t>IoT</a:t>
            </a:r>
            <a:r>
              <a:rPr lang="en-GB" altLang="en-US" sz="3600" dirty="0">
                <a:solidFill>
                  <a:srgbClr val="FF0000"/>
                </a:solidFill>
              </a:rPr>
              <a:t>…</a:t>
            </a:r>
          </a:p>
        </p:txBody>
      </p:sp>
      <p:pic>
        <p:nvPicPr>
          <p:cNvPr id="11267" name="Content Placeholder 3" descr="iot-post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873" y="1419863"/>
            <a:ext cx="3872623" cy="2738986"/>
          </a:xfrm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2082301" y="3866290"/>
            <a:ext cx="27622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GB" altLang="en-US" sz="1800" b="0" dirty="0"/>
              <a:t>Source: http://arlon.at/iot</a:t>
            </a:r>
            <a:r>
              <a:rPr lang="en-GB" altLang="en-US" sz="1800" b="0" dirty="0"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8650" y="4486656"/>
            <a:ext cx="74668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Where is </a:t>
            </a:r>
            <a:r>
              <a:rPr lang="en-US" b="1" dirty="0" err="1"/>
              <a:t>IoT</a:t>
            </a:r>
            <a:r>
              <a:rPr lang="en-US" b="1" dirty="0"/>
              <a:t> going? Somewhere that you won’t see</a:t>
            </a:r>
            <a:br>
              <a:rPr lang="en-US" dirty="0"/>
            </a:br>
            <a:r>
              <a:rPr lang="en-US" dirty="0"/>
              <a:t>"Successful </a:t>
            </a:r>
            <a:r>
              <a:rPr lang="en-US" dirty="0" err="1"/>
              <a:t>IoT</a:t>
            </a:r>
            <a:r>
              <a:rPr lang="en-US" dirty="0"/>
              <a:t> projects... become essentially invisible," according to IDC associate vice-president for </a:t>
            </a:r>
            <a:r>
              <a:rPr lang="en-US" dirty="0" err="1"/>
              <a:t>IoT</a:t>
            </a:r>
            <a:r>
              <a:rPr lang="en-US" dirty="0"/>
              <a:t> Asia Pacific, Hugh </a:t>
            </a:r>
            <a:r>
              <a:rPr lang="en-US" dirty="0" err="1"/>
              <a:t>Ujhazy</a:t>
            </a:r>
            <a:r>
              <a:rPr lang="en-US" dirty="0"/>
              <a:t>. "If they're really working well, you never really see them.“</a:t>
            </a:r>
          </a:p>
          <a:p>
            <a:endParaRPr lang="en-US" dirty="0"/>
          </a:p>
          <a:p>
            <a:r>
              <a:rPr lang="en-GB" dirty="0"/>
              <a:t>Source: </a:t>
            </a:r>
            <a:r>
              <a:rPr lang="en-GB" dirty="0" err="1"/>
              <a:t>CommsWire</a:t>
            </a:r>
            <a:r>
              <a:rPr lang="en-GB" dirty="0"/>
              <a:t> 3 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4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4000" dirty="0">
                <a:solidFill>
                  <a:srgbClr val="FF0000"/>
                </a:solidFill>
              </a:rPr>
              <a:t>Some potential consumer problems</a:t>
            </a:r>
            <a:endParaRPr lang="en-US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975" y="1444914"/>
            <a:ext cx="3411538" cy="5302250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GB" altLang="en-US" sz="1800" dirty="0"/>
              <a:t>From consumer research, people don’t buy because of:</a:t>
            </a:r>
          </a:p>
          <a:p>
            <a:pPr lvl="1">
              <a:defRPr/>
            </a:pPr>
            <a:r>
              <a:rPr lang="en-GB" altLang="en-US" sz="1800" dirty="0">
                <a:solidFill>
                  <a:srgbClr val="FF0000"/>
                </a:solidFill>
              </a:rPr>
              <a:t>Lack of awareness </a:t>
            </a:r>
            <a:r>
              <a:rPr lang="en-GB" altLang="en-US" sz="1800" dirty="0"/>
              <a:t>of B2C </a:t>
            </a:r>
            <a:r>
              <a:rPr lang="en-GB" altLang="en-US" sz="1800" dirty="0" err="1"/>
              <a:t>IoT</a:t>
            </a:r>
            <a:r>
              <a:rPr lang="en-GB" altLang="en-US" sz="1800" dirty="0"/>
              <a:t> products or their benefits.</a:t>
            </a:r>
          </a:p>
          <a:p>
            <a:pPr lvl="1">
              <a:defRPr/>
            </a:pPr>
            <a:r>
              <a:rPr lang="en-GB" altLang="en-US" sz="1800" dirty="0">
                <a:solidFill>
                  <a:srgbClr val="FF0000"/>
                </a:solidFill>
              </a:rPr>
              <a:t>Insufficient perceived value</a:t>
            </a:r>
            <a:r>
              <a:rPr lang="en-GB" altLang="en-US" sz="1800" dirty="0"/>
              <a:t>.</a:t>
            </a:r>
          </a:p>
          <a:p>
            <a:pPr lvl="1">
              <a:defRPr/>
            </a:pPr>
            <a:r>
              <a:rPr lang="en-GB" altLang="en-US" sz="1800" dirty="0">
                <a:solidFill>
                  <a:srgbClr val="FF0000"/>
                </a:solidFill>
              </a:rPr>
              <a:t>User-unfriendliness</a:t>
            </a:r>
            <a:r>
              <a:rPr lang="en-GB" altLang="en-US" sz="1800" dirty="0"/>
              <a:t> – hard to set up or run.</a:t>
            </a:r>
          </a:p>
          <a:p>
            <a:pPr lvl="1">
              <a:defRPr/>
            </a:pPr>
            <a:r>
              <a:rPr lang="en-GB" altLang="en-US" sz="1800" dirty="0">
                <a:solidFill>
                  <a:srgbClr val="FF0000"/>
                </a:solidFill>
              </a:rPr>
              <a:t>Lack of confidence </a:t>
            </a:r>
            <a:r>
              <a:rPr lang="en-GB" altLang="en-US" sz="1800" dirty="0"/>
              <a:t>in security or correct working.</a:t>
            </a:r>
          </a:p>
          <a:p>
            <a:pPr lvl="1">
              <a:defRPr/>
            </a:pPr>
            <a:r>
              <a:rPr lang="en-GB" altLang="en-US" sz="1800" dirty="0">
                <a:solidFill>
                  <a:srgbClr val="FF0000"/>
                </a:solidFill>
              </a:rPr>
              <a:t>Risks to privacy</a:t>
            </a:r>
            <a:r>
              <a:rPr lang="en-GB" altLang="en-US" sz="1800" dirty="0"/>
              <a:t>.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142" y="1447152"/>
            <a:ext cx="5551487" cy="53022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altLang="en-US" sz="1800" dirty="0"/>
              <a:t>From experts, barriers to adoption and problems include:</a:t>
            </a:r>
          </a:p>
          <a:p>
            <a:pPr>
              <a:defRPr/>
            </a:pPr>
            <a:r>
              <a:rPr lang="en-GB" altLang="en-US" sz="1800" dirty="0">
                <a:solidFill>
                  <a:srgbClr val="FF0000"/>
                </a:solidFill>
              </a:rPr>
              <a:t>Risks to privacy, </a:t>
            </a:r>
            <a:r>
              <a:rPr lang="en-GB" altLang="en-US" sz="1800" dirty="0"/>
              <a:t>often via poor </a:t>
            </a:r>
            <a:r>
              <a:rPr lang="en-GB" altLang="en-US" sz="1800" dirty="0">
                <a:solidFill>
                  <a:srgbClr val="FF0000"/>
                </a:solidFill>
              </a:rPr>
              <a:t>security</a:t>
            </a:r>
            <a:r>
              <a:rPr lang="en-GB" altLang="en-US" sz="1800" dirty="0"/>
              <a:t> (need Privacy By Design – ideas exist but implementation at early stage).</a:t>
            </a:r>
          </a:p>
          <a:p>
            <a:pPr>
              <a:defRPr/>
            </a:pPr>
            <a:r>
              <a:rPr lang="en-GB" altLang="en-US" sz="1800" dirty="0"/>
              <a:t>Inadequate pre-purchase information and post-purchase rights – these are </a:t>
            </a:r>
            <a:r>
              <a:rPr lang="en-GB" altLang="en-US" sz="1800" dirty="0">
                <a:solidFill>
                  <a:srgbClr val="FF0000"/>
                </a:solidFill>
              </a:rPr>
              <a:t>experience products</a:t>
            </a:r>
            <a:r>
              <a:rPr lang="en-GB" altLang="en-US" sz="1800" dirty="0"/>
              <a:t>.</a:t>
            </a:r>
          </a:p>
          <a:p>
            <a:pPr>
              <a:defRPr/>
            </a:pPr>
            <a:r>
              <a:rPr lang="en-GB" altLang="en-US" sz="1800" dirty="0">
                <a:solidFill>
                  <a:srgbClr val="FF0000"/>
                </a:solidFill>
              </a:rPr>
              <a:t>Accessibility</a:t>
            </a:r>
            <a:r>
              <a:rPr lang="en-GB" altLang="en-US" sz="1800" dirty="0"/>
              <a:t> for disabled people and potential </a:t>
            </a:r>
            <a:r>
              <a:rPr lang="en-GB" altLang="en-US" sz="1800" dirty="0">
                <a:solidFill>
                  <a:srgbClr val="FF0000"/>
                </a:solidFill>
              </a:rPr>
              <a:t>exclusion </a:t>
            </a:r>
            <a:r>
              <a:rPr lang="en-GB" altLang="en-US" sz="1800" dirty="0"/>
              <a:t>of non-users.</a:t>
            </a:r>
          </a:p>
          <a:p>
            <a:pPr>
              <a:defRPr/>
            </a:pPr>
            <a:r>
              <a:rPr lang="en-GB" altLang="en-US" sz="1800" dirty="0">
                <a:solidFill>
                  <a:srgbClr val="FF0000"/>
                </a:solidFill>
              </a:rPr>
              <a:t>Interoperability </a:t>
            </a:r>
            <a:r>
              <a:rPr lang="en-GB" altLang="en-US" sz="1800" dirty="0"/>
              <a:t>and </a:t>
            </a:r>
            <a:r>
              <a:rPr lang="en-GB" altLang="en-US" sz="1800" dirty="0">
                <a:solidFill>
                  <a:srgbClr val="FF0000"/>
                </a:solidFill>
              </a:rPr>
              <a:t>updatability</a:t>
            </a:r>
            <a:r>
              <a:rPr lang="en-GB" altLang="en-US" sz="1800" dirty="0"/>
              <a:t> of devices.</a:t>
            </a:r>
          </a:p>
          <a:p>
            <a:pPr>
              <a:defRPr/>
            </a:pPr>
            <a:r>
              <a:rPr lang="en-GB" altLang="en-US" sz="1800" dirty="0">
                <a:solidFill>
                  <a:srgbClr val="FF0000"/>
                </a:solidFill>
              </a:rPr>
              <a:t>Complex value chain </a:t>
            </a:r>
            <a:r>
              <a:rPr lang="en-GB" altLang="en-US" sz="1800" dirty="0"/>
              <a:t>– making it hard to pin down responsibility for problems and for consumers to get redress (</a:t>
            </a:r>
            <a:r>
              <a:rPr lang="en-GB" altLang="en-US" sz="1800" dirty="0" err="1"/>
              <a:t>cf</a:t>
            </a:r>
            <a:r>
              <a:rPr lang="en-GB" altLang="en-US" sz="1800" dirty="0"/>
              <a:t> product liability issues).</a:t>
            </a:r>
          </a:p>
          <a:p>
            <a:pPr>
              <a:defRPr/>
            </a:pPr>
            <a:r>
              <a:rPr lang="en-GB" altLang="en-US" sz="1800" dirty="0">
                <a:solidFill>
                  <a:srgbClr val="FF0000"/>
                </a:solidFill>
              </a:rPr>
              <a:t>Serious malfunction </a:t>
            </a:r>
            <a:r>
              <a:rPr lang="en-GB" altLang="en-US" sz="1800" dirty="0"/>
              <a:t>(danger to individuals or groups).</a:t>
            </a:r>
          </a:p>
          <a:p>
            <a:pPr>
              <a:defRPr/>
            </a:pPr>
            <a:r>
              <a:rPr lang="en-GB" altLang="en-US" sz="1800" dirty="0">
                <a:solidFill>
                  <a:srgbClr val="FF0000"/>
                </a:solidFill>
              </a:rPr>
              <a:t>Product ownership </a:t>
            </a:r>
            <a:r>
              <a:rPr lang="en-GB" altLang="en-US" sz="1800" dirty="0"/>
              <a:t>versus rental – alternatives to subscription model?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28650" y="6194285"/>
            <a:ext cx="8308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See Consumers International report </a:t>
            </a:r>
            <a:r>
              <a:rPr lang="en-GB" b="1" i="1" dirty="0">
                <a:solidFill>
                  <a:srgbClr val="FF0000"/>
                </a:solidFill>
                <a:hlinkClick r:id="rId2"/>
              </a:rPr>
              <a:t>Connection and Protection in the Digital Age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6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>
                <a:solidFill>
                  <a:srgbClr val="FF0000"/>
                </a:solidFill>
              </a:rPr>
              <a:t>Some key issues affecting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587500"/>
            <a:ext cx="8553450" cy="45085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solidFill>
                  <a:srgbClr val="FF0000"/>
                </a:solidFill>
              </a:rPr>
              <a:t>The awareness dilemma </a:t>
            </a:r>
            <a:r>
              <a:rPr lang="en-GB" altLang="en-US" sz="2400" dirty="0"/>
              <a:t>– people want routine operations to be automated, yet still in accordance with their wishes.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solidFill>
                  <a:srgbClr val="FF0000"/>
                </a:solidFill>
              </a:rPr>
              <a:t>How much choice? </a:t>
            </a:r>
            <a:r>
              <a:rPr lang="en-GB" altLang="en-US" sz="2400" dirty="0"/>
              <a:t>– people need to retain autonomy but not be overwhelmed by options. Defaults will play a vital role.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solidFill>
                  <a:srgbClr val="FF0000"/>
                </a:solidFill>
              </a:rPr>
              <a:t>Who has control? </a:t>
            </a:r>
            <a:r>
              <a:rPr lang="en-GB" altLang="en-US" sz="2400" dirty="0"/>
              <a:t>– consumers (and which consumers?), their machines, or the firms behind the machines?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solidFill>
                  <a:srgbClr val="FF0000"/>
                </a:solidFill>
              </a:rPr>
              <a:t>How do people know that vendor claims are true?</a:t>
            </a:r>
            <a:r>
              <a:rPr lang="en-GB" altLang="en-US" sz="2400" dirty="0"/>
              <a:t> – “Lifting the bonnet” will mean little to most of us.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solidFill>
                  <a:srgbClr val="FF0000"/>
                </a:solidFill>
              </a:rPr>
              <a:t>Social and private interests may well diverge </a:t>
            </a:r>
            <a:r>
              <a:rPr lang="en-GB" altLang="en-US" sz="2400" dirty="0"/>
              <a:t>– my freedom to drive </a:t>
            </a:r>
            <a:r>
              <a:rPr lang="en-GB" altLang="en-US" sz="2400" dirty="0" err="1"/>
              <a:t>unsurveilled</a:t>
            </a:r>
            <a:r>
              <a:rPr lang="en-GB" altLang="en-US" sz="2400" dirty="0"/>
              <a:t> puts you at risk of a traffic accident.</a:t>
            </a:r>
          </a:p>
          <a:p>
            <a:pPr marL="0" indent="0">
              <a:buNone/>
            </a:pPr>
            <a:endParaRPr lang="en-GB" altLang="en-US" sz="2400" dirty="0"/>
          </a:p>
          <a:p>
            <a:pPr marL="0" indent="0">
              <a:buNone/>
            </a:pPr>
            <a:r>
              <a:rPr lang="en-GB" altLang="en-US" sz="2600" b="1" i="1" dirty="0">
                <a:solidFill>
                  <a:srgbClr val="FF0000"/>
                </a:solidFill>
              </a:rPr>
              <a:t>How can we bring individuals’ preferences to bear on such issues? </a:t>
            </a:r>
          </a:p>
          <a:p>
            <a:pPr marL="0" indent="0">
              <a:buNone/>
            </a:pPr>
            <a:r>
              <a:rPr lang="en-GB" altLang="en-US" sz="2600" b="1" i="1" dirty="0">
                <a:solidFill>
                  <a:srgbClr val="FF0000"/>
                </a:solidFill>
              </a:rPr>
              <a:t>How can we resolve tensions like #5 in the overall public interest?</a:t>
            </a:r>
          </a:p>
        </p:txBody>
      </p:sp>
    </p:spTree>
    <p:extLst>
      <p:ext uri="{BB962C8B-B14F-4D97-AF65-F5344CB8AC3E}">
        <p14:creationId xmlns:p14="http://schemas.microsoft.com/office/powerpoint/2010/main" val="328209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What has been done: some UK examples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Consumer Focus (now Citizens Advice) worked closely with government on the </a:t>
            </a:r>
            <a:r>
              <a:rPr lang="en-GB" dirty="0">
                <a:solidFill>
                  <a:srgbClr val="FF0000"/>
                </a:solidFill>
              </a:rPr>
              <a:t>smart metering framework</a:t>
            </a:r>
            <a:r>
              <a:rPr lang="en-GB" dirty="0"/>
              <a:t> – building in respect for individual choice and privacy.</a:t>
            </a:r>
          </a:p>
          <a:p>
            <a:r>
              <a:rPr lang="en-GB" dirty="0"/>
              <a:t>BSI’s Consumer and Public Interest Network, input to </a:t>
            </a:r>
            <a:r>
              <a:rPr lang="en-GB" dirty="0">
                <a:solidFill>
                  <a:srgbClr val="FF0000"/>
                </a:solidFill>
              </a:rPr>
              <a:t>standards for consumer-focused Privacy by Design</a:t>
            </a:r>
            <a:r>
              <a:rPr lang="en-GB" dirty="0"/>
              <a:t> (Pete Eisenegger).</a:t>
            </a:r>
          </a:p>
          <a:p>
            <a:r>
              <a:rPr lang="en-GB" dirty="0"/>
              <a:t>NESTA report </a:t>
            </a:r>
            <a:r>
              <a:rPr lang="en-GB" b="1" i="1" dirty="0">
                <a:hlinkClick r:id="rId2"/>
              </a:rPr>
              <a:t>Rethinking Smart cities from the Ground Up</a:t>
            </a:r>
            <a:r>
              <a:rPr lang="en-GB" dirty="0"/>
              <a:t>: what matters most is </a:t>
            </a:r>
            <a:r>
              <a:rPr lang="en-GB" dirty="0">
                <a:solidFill>
                  <a:srgbClr val="FF0000"/>
                </a:solidFill>
              </a:rPr>
              <a:t>smart citizens</a:t>
            </a:r>
            <a:r>
              <a:rPr lang="en-GB" dirty="0"/>
              <a:t>.</a:t>
            </a:r>
          </a:p>
          <a:p>
            <a:r>
              <a:rPr lang="en-GB" dirty="0"/>
              <a:t>Parliamentary Science and Technology Committee report </a:t>
            </a:r>
            <a:r>
              <a:rPr lang="en-GB" dirty="0">
                <a:hlinkClick r:id="rId3"/>
              </a:rPr>
              <a:t>Big Data Dilemma</a:t>
            </a:r>
            <a:r>
              <a:rPr lang="en-GB" dirty="0"/>
              <a:t> – in April 2016, government accepted recommendation for a </a:t>
            </a:r>
            <a:r>
              <a:rPr lang="en-GB" i="1" dirty="0"/>
              <a:t>Council for Data Science Ethics.</a:t>
            </a:r>
          </a:p>
          <a:p>
            <a:r>
              <a:rPr lang="en-GB" dirty="0">
                <a:hlinkClick r:id="rId4"/>
              </a:rPr>
              <a:t>RAND Europe project </a:t>
            </a:r>
            <a:r>
              <a:rPr lang="en-GB" dirty="0"/>
              <a:t>for </a:t>
            </a:r>
            <a:r>
              <a:rPr lang="en-GB" dirty="0" err="1"/>
              <a:t>IoTUK</a:t>
            </a:r>
            <a:r>
              <a:rPr lang="en-GB" dirty="0"/>
              <a:t> with BCS: Public involvement in some local government </a:t>
            </a:r>
            <a:r>
              <a:rPr lang="en-GB" dirty="0" err="1"/>
              <a:t>IoT</a:t>
            </a:r>
            <a:r>
              <a:rPr lang="en-GB" dirty="0"/>
              <a:t> projects.</a:t>
            </a:r>
          </a:p>
          <a:p>
            <a:r>
              <a:rPr lang="en-GB" dirty="0"/>
              <a:t>Many good examples of private user-centric design, including some </a:t>
            </a:r>
            <a:r>
              <a:rPr lang="en-GB" dirty="0" err="1">
                <a:hlinkClick r:id="rId5"/>
              </a:rPr>
              <a:t>PETRAShub</a:t>
            </a:r>
            <a:r>
              <a:rPr lang="en-GB" dirty="0"/>
              <a:t> projects.</a:t>
            </a:r>
          </a:p>
          <a:p>
            <a:r>
              <a:rPr lang="en-GB" dirty="0"/>
              <a:t>Recent BCS/IET workshop: p</a:t>
            </a:r>
            <a:r>
              <a:rPr lang="en-GB" dirty="0"/>
              <a:t>resentations and draft report now </a:t>
            </a:r>
            <a:r>
              <a:rPr lang="en-GB" dirty="0">
                <a:hlinkClick r:id="rId6"/>
              </a:rPr>
              <a:t>online</a:t>
            </a:r>
            <a:r>
              <a:rPr lang="en-GB" dirty="0"/>
              <a:t>; m</a:t>
            </a:r>
            <a:r>
              <a:rPr lang="en-US" dirty="0" err="1"/>
              <a:t>ain</a:t>
            </a:r>
            <a:r>
              <a:rPr lang="en-US" dirty="0"/>
              <a:t> topics emerging in discussion were </a:t>
            </a:r>
            <a:r>
              <a:rPr lang="en-US" dirty="0">
                <a:solidFill>
                  <a:srgbClr val="FF0000"/>
                </a:solidFill>
              </a:rPr>
              <a:t>personal data and privacy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trustworthiness and trust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device </a:t>
            </a:r>
            <a:r>
              <a:rPr lang="en-US" dirty="0" err="1">
                <a:solidFill>
                  <a:srgbClr val="FF0000"/>
                </a:solidFill>
              </a:rPr>
              <a:t>behaviour</a:t>
            </a:r>
            <a:r>
              <a:rPr lang="en-US" dirty="0">
                <a:solidFill>
                  <a:srgbClr val="FF0000"/>
                </a:solidFill>
              </a:rPr>
              <a:t> and liability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market power issues</a:t>
            </a:r>
          </a:p>
          <a:p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70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What has been done: some non-UK examples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5752"/>
            <a:ext cx="7886700" cy="5111623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USA: </a:t>
            </a:r>
          </a:p>
          <a:p>
            <a:pPr lvl="1"/>
            <a:r>
              <a:rPr lang="en-GB" dirty="0"/>
              <a:t>2013: FTC </a:t>
            </a:r>
            <a:r>
              <a:rPr lang="en-GB" dirty="0" err="1"/>
              <a:t>IoT</a:t>
            </a:r>
            <a:r>
              <a:rPr lang="en-GB" dirty="0"/>
              <a:t> workshop (</a:t>
            </a:r>
            <a:r>
              <a:rPr lang="en-GB" dirty="0">
                <a:solidFill>
                  <a:srgbClr val="FF0000"/>
                </a:solidFill>
              </a:rPr>
              <a:t>privacy</a:t>
            </a:r>
            <a:r>
              <a:rPr lang="en-GB" dirty="0"/>
              <a:t> focused) </a:t>
            </a:r>
          </a:p>
          <a:p>
            <a:pPr lvl="1"/>
            <a:r>
              <a:rPr lang="en-GB" dirty="0"/>
              <a:t>2016/7: </a:t>
            </a:r>
            <a:r>
              <a:rPr lang="en-GB" dirty="0" err="1"/>
              <a:t>DoC</a:t>
            </a:r>
            <a:r>
              <a:rPr lang="en-GB" dirty="0"/>
              <a:t>/NTIA request for public comment on government role in </a:t>
            </a:r>
            <a:r>
              <a:rPr lang="en-GB" dirty="0" err="1"/>
              <a:t>IoT</a:t>
            </a:r>
            <a:r>
              <a:rPr lang="en-GB" dirty="0"/>
              <a:t> (and subsequent report); NTIA-led stakeholder working groups on </a:t>
            </a:r>
            <a:r>
              <a:rPr lang="en-GB" dirty="0" err="1"/>
              <a:t>IoT</a:t>
            </a:r>
            <a:r>
              <a:rPr lang="en-GB" dirty="0"/>
              <a:t> security</a:t>
            </a:r>
          </a:p>
          <a:p>
            <a:pPr lvl="1"/>
            <a:r>
              <a:rPr lang="en-GB" dirty="0"/>
              <a:t>2017: Californian Bill to strengthen </a:t>
            </a:r>
            <a:r>
              <a:rPr lang="en-GB" dirty="0" err="1"/>
              <a:t>IoT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security</a:t>
            </a:r>
          </a:p>
          <a:p>
            <a:pPr lvl="1"/>
            <a:r>
              <a:rPr lang="en-GB" dirty="0"/>
              <a:t>13/06/2017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  <a:hlinkClick r:id="rId2"/>
              </a:rPr>
              <a:t>Congressional hearing on </a:t>
            </a:r>
            <a:r>
              <a:rPr lang="en-GB" dirty="0" err="1">
                <a:solidFill>
                  <a:srgbClr val="FF0000"/>
                </a:solidFill>
                <a:hlinkClick r:id="rId2"/>
              </a:rPr>
              <a:t>IoT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opportunities and challenges</a:t>
            </a:r>
          </a:p>
          <a:p>
            <a:r>
              <a:rPr lang="en-GB" dirty="0">
                <a:solidFill>
                  <a:srgbClr val="FF0000"/>
                </a:solidFill>
              </a:rPr>
              <a:t>Australia: </a:t>
            </a:r>
          </a:p>
          <a:p>
            <a:pPr lvl="1"/>
            <a:r>
              <a:rPr lang="en-GB" dirty="0"/>
              <a:t>2016 </a:t>
            </a:r>
            <a:r>
              <a:rPr lang="en-GB" dirty="0">
                <a:hlinkClick r:id="rId3"/>
              </a:rPr>
              <a:t>ACCAN</a:t>
            </a:r>
            <a:r>
              <a:rPr lang="en-GB" dirty="0"/>
              <a:t> </a:t>
            </a:r>
            <a:r>
              <a:rPr lang="en-GB" dirty="0">
                <a:hlinkClick r:id="rId4"/>
              </a:rPr>
              <a:t>report</a:t>
            </a:r>
            <a:r>
              <a:rPr lang="en-GB" dirty="0"/>
              <a:t> </a:t>
            </a:r>
            <a:r>
              <a:rPr lang="en-GB" i="1" dirty="0"/>
              <a:t>“Home, Tweet Home”: Implications of the Connected Home, Human and Habitat on </a:t>
            </a:r>
            <a:r>
              <a:rPr lang="en-US" i="1" dirty="0"/>
              <a:t>Australian Consumers” </a:t>
            </a:r>
          </a:p>
          <a:p>
            <a:pPr lvl="1"/>
            <a:r>
              <a:rPr lang="en-US" dirty="0"/>
              <a:t>Continuing ACCAN engagement with </a:t>
            </a:r>
            <a:r>
              <a:rPr lang="en-US" dirty="0" err="1"/>
              <a:t>IoT</a:t>
            </a:r>
            <a:r>
              <a:rPr lang="en-US" dirty="0"/>
              <a:t> public policy</a:t>
            </a:r>
          </a:p>
          <a:p>
            <a:r>
              <a:rPr lang="en-US" dirty="0">
                <a:solidFill>
                  <a:srgbClr val="FF0000"/>
                </a:solidFill>
              </a:rPr>
              <a:t>France: </a:t>
            </a:r>
            <a:r>
              <a:rPr lang="en-US" dirty="0"/>
              <a:t>10.01.2017 </a:t>
            </a:r>
            <a:r>
              <a:rPr lang="en-US" dirty="0">
                <a:hlinkClick r:id="rId5"/>
              </a:rPr>
              <a:t>Assembly report</a:t>
            </a:r>
            <a:r>
              <a:rPr lang="en-US" dirty="0"/>
              <a:t> with 20 policy recommendations, includes some especially relevant ones:</a:t>
            </a:r>
          </a:p>
          <a:p>
            <a:pPr lvl="1"/>
            <a:r>
              <a:rPr lang="en-GB" dirty="0"/>
              <a:t>Revise Consumer Code to cover </a:t>
            </a:r>
            <a:r>
              <a:rPr lang="en-GB" dirty="0" err="1"/>
              <a:t>IoT</a:t>
            </a:r>
            <a:r>
              <a:rPr lang="en-GB" dirty="0"/>
              <a:t> products</a:t>
            </a:r>
          </a:p>
          <a:p>
            <a:pPr lvl="1"/>
            <a:r>
              <a:rPr lang="en-GB" dirty="0"/>
              <a:t>Smart cities to provide open data and involve citizens</a:t>
            </a:r>
          </a:p>
          <a:p>
            <a:pPr lvl="1"/>
            <a:r>
              <a:rPr lang="en-GB" dirty="0"/>
              <a:t>Agile regulation through ad hoc regulatory teams of experts</a:t>
            </a:r>
          </a:p>
          <a:p>
            <a:pPr lvl="1"/>
            <a:r>
              <a:rPr lang="en-GB" dirty="0"/>
              <a:t>Combat potential new social divides by ensuring affordability and usability of connected objects, and providing necessary training to all for maintaining pubic service access, especially where e-health is concerned.</a:t>
            </a:r>
            <a:endParaRPr lang="en-US" dirty="0"/>
          </a:p>
          <a:p>
            <a:r>
              <a:rPr lang="en-GB" dirty="0">
                <a:solidFill>
                  <a:srgbClr val="FF0000"/>
                </a:solidFill>
              </a:rPr>
              <a:t>South Korea: </a:t>
            </a:r>
            <a:r>
              <a:rPr lang="en-GB" dirty="0"/>
              <a:t>well-established industry </a:t>
            </a:r>
            <a:r>
              <a:rPr lang="en-GB" dirty="0" err="1">
                <a:hlinkClick r:id="rId6"/>
              </a:rPr>
              <a:t>IoT</a:t>
            </a:r>
            <a:r>
              <a:rPr lang="en-GB" dirty="0">
                <a:hlinkClick r:id="rId6"/>
              </a:rPr>
              <a:t> Association</a:t>
            </a:r>
            <a:r>
              <a:rPr lang="en-GB" dirty="0"/>
              <a:t> and </a:t>
            </a:r>
            <a:r>
              <a:rPr lang="en-GB" dirty="0">
                <a:hlinkClick r:id="rId7"/>
              </a:rPr>
              <a:t>Master Plan</a:t>
            </a:r>
            <a:r>
              <a:rPr lang="en-GB" dirty="0"/>
              <a:t>, problems addressed “by social consensus”.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53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500063"/>
            <a:ext cx="8963025" cy="793750"/>
          </a:xfrm>
        </p:spPr>
        <p:txBody>
          <a:bodyPr/>
          <a:lstStyle/>
          <a:p>
            <a:pPr algn="ctr"/>
            <a:r>
              <a:rPr lang="en-GB" altLang="en-US" dirty="0">
                <a:solidFill>
                  <a:srgbClr val="FF0000"/>
                </a:solidFill>
              </a:rPr>
              <a:t>Summing up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9563" y="1587500"/>
            <a:ext cx="8553450" cy="4508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sz="2000" dirty="0" err="1"/>
              <a:t>IoT</a:t>
            </a:r>
            <a:r>
              <a:rPr lang="en-GB" altLang="en-US" sz="2000" dirty="0"/>
              <a:t> is a global phenomenon, and </a:t>
            </a:r>
            <a:r>
              <a:rPr lang="en-GB" altLang="en-US" sz="2000" dirty="0">
                <a:solidFill>
                  <a:srgbClr val="FF0000"/>
                </a:solidFill>
              </a:rPr>
              <a:t>global solutions </a:t>
            </a:r>
            <a:r>
              <a:rPr lang="en-GB" altLang="en-US" sz="2000" dirty="0"/>
              <a:t>are needed (e.g. for interoperability and security) – but social norms vary, and countries are competing for leadership. </a:t>
            </a:r>
            <a:endParaRPr lang="en-GB" altLang="en-US" sz="20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altLang="en-US" sz="2000" dirty="0"/>
              <a:t>User concern about </a:t>
            </a:r>
            <a:r>
              <a:rPr lang="en-GB" altLang="en-US" sz="2000" dirty="0">
                <a:solidFill>
                  <a:srgbClr val="FF0000"/>
                </a:solidFill>
              </a:rPr>
              <a:t>privacy and security </a:t>
            </a:r>
            <a:r>
              <a:rPr lang="en-GB" altLang="en-US" sz="2000" dirty="0"/>
              <a:t>has registered, and efforts are being made to improve both – but this is very challenging.</a:t>
            </a:r>
          </a:p>
          <a:p>
            <a:pPr>
              <a:defRPr/>
            </a:pPr>
            <a:r>
              <a:rPr lang="en-GB" altLang="en-US" sz="2000" dirty="0"/>
              <a:t>Little attention seems to be paid to </a:t>
            </a:r>
            <a:r>
              <a:rPr lang="en-GB" altLang="en-US" sz="2000" dirty="0">
                <a:solidFill>
                  <a:srgbClr val="FF0000"/>
                </a:solidFill>
              </a:rPr>
              <a:t>consumer options </a:t>
            </a:r>
            <a:r>
              <a:rPr lang="en-GB" altLang="en-US" sz="2000" dirty="0"/>
              <a:t>and </a:t>
            </a:r>
            <a:r>
              <a:rPr lang="en-GB" altLang="en-US" sz="2000" dirty="0">
                <a:solidFill>
                  <a:srgbClr val="FF0000"/>
                </a:solidFill>
              </a:rPr>
              <a:t>default settings</a:t>
            </a:r>
            <a:r>
              <a:rPr lang="en-GB" altLang="en-US" sz="2000" dirty="0"/>
              <a:t>, and less to </a:t>
            </a:r>
            <a:r>
              <a:rPr lang="en-GB" altLang="en-US" sz="2000" dirty="0">
                <a:solidFill>
                  <a:srgbClr val="FF0000"/>
                </a:solidFill>
              </a:rPr>
              <a:t>private/social balances </a:t>
            </a:r>
            <a:r>
              <a:rPr lang="en-GB" altLang="en-US" sz="2000" dirty="0"/>
              <a:t>for these. </a:t>
            </a:r>
          </a:p>
          <a:p>
            <a:pPr>
              <a:defRPr/>
            </a:pPr>
            <a:r>
              <a:rPr lang="en-GB" altLang="en-US" sz="2000" dirty="0"/>
              <a:t>Different countries will want to strike different balances, but </a:t>
            </a:r>
            <a:r>
              <a:rPr lang="en-GB" altLang="en-US" sz="2000" dirty="0" err="1"/>
              <a:t>IoT</a:t>
            </a:r>
            <a:r>
              <a:rPr lang="en-GB" altLang="en-US" sz="2000" dirty="0"/>
              <a:t> products and services will cross borders. </a:t>
            </a:r>
          </a:p>
          <a:p>
            <a:pPr>
              <a:defRPr/>
            </a:pPr>
            <a:r>
              <a:rPr lang="en-GB" altLang="en-US" sz="2000" dirty="0"/>
              <a:t>We need to work together to understand what features can be the same everywhere, what can or should differ, and </a:t>
            </a:r>
            <a:r>
              <a:rPr lang="en-GB" altLang="en-US" sz="2000" dirty="0">
                <a:solidFill>
                  <a:srgbClr val="FF0000"/>
                </a:solidFill>
              </a:rPr>
              <a:t>how to use public input </a:t>
            </a:r>
            <a:r>
              <a:rPr lang="en-GB" altLang="en-US" sz="2000" dirty="0"/>
              <a:t>to best effect.</a:t>
            </a:r>
          </a:p>
          <a:p>
            <a:pPr marL="0" indent="0">
              <a:buNone/>
              <a:defRPr/>
            </a:pPr>
            <a:endParaRPr lang="en-GB" altLang="en-US" sz="3200" dirty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924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1119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X2C Internet of Things – an international challenge</vt:lpstr>
      <vt:lpstr>Background to my remarks</vt:lpstr>
      <vt:lpstr>Which aspects of IoT concern us?</vt:lpstr>
      <vt:lpstr>Unawareness is of the essence of IoT…</vt:lpstr>
      <vt:lpstr>Some potential consumer problems</vt:lpstr>
      <vt:lpstr>Some key issues affecting policy</vt:lpstr>
      <vt:lpstr>What has been done: some UK examples</vt:lpstr>
      <vt:lpstr>What has been done: some non-UK examples</vt:lpstr>
      <vt:lpstr>Summing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</dc:creator>
  <cp:lastModifiedBy>Claire</cp:lastModifiedBy>
  <cp:revision>51</cp:revision>
  <cp:lastPrinted>2017-06-13T09:25:27Z</cp:lastPrinted>
  <dcterms:created xsi:type="dcterms:W3CDTF">2016-11-21T19:16:53Z</dcterms:created>
  <dcterms:modified xsi:type="dcterms:W3CDTF">2017-09-11T17:31:43Z</dcterms:modified>
</cp:coreProperties>
</file>