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4" r:id="rId9"/>
    <p:sldId id="263" r:id="rId10"/>
    <p:sldId id="265" r:id="rId11"/>
    <p:sldId id="266" r:id="rId12"/>
    <p:sldId id="267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07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48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68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69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022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15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296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90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17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408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17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ECE8B2-9C91-4EAB-BF6A-761B9E244030}" type="datetimeFigureOut">
              <a:rPr lang="el-GR" smtClean="0"/>
              <a:t>22/6/2020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91E9FB-D584-4ADA-A26C-5BBCD87C9625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ordercrim@law.ox.ac.uk" TargetMode="External"/><Relationship Id="rId2" Type="http://schemas.openxmlformats.org/officeDocument/2006/relationships/hyperlink" Target="https://borderlandscapes.law.ox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rancesca.Esposito@crim.ox.ac.uk" TargetMode="External"/><Relationship Id="rId4" Type="http://schemas.openxmlformats.org/officeDocument/2006/relationships/hyperlink" Target="mailto:andriani.fili@crim.ox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ox.ac.uk/sites/files/oxlaw/monitoring_immigration_detention_at_the_borders_of_europe_compressed.pdf" TargetMode="External"/><Relationship Id="rId2" Type="http://schemas.openxmlformats.org/officeDocument/2006/relationships/hyperlink" Target="https://www.law.ox.ac.uk/sites/files/oxlaw/project_report_final_cop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.ox.ac.uk/sites/files/oxlaw/greece_briefing_paper.pdf" TargetMode="External"/><Relationship Id="rId4" Type="http://schemas.openxmlformats.org/officeDocument/2006/relationships/hyperlink" Target="https://www.law.ox.ac.uk/sites/files/oxlaw/hmip_briefing_paper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9C6D-3725-4D49-95E6-515F94459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Landscapes of border control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3DCD8-0E76-4888-863C-5DC04F5B8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Border </a:t>
            </a:r>
            <a:r>
              <a:rPr lang="en-US" dirty="0" err="1"/>
              <a:t>criminologies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0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717C35E-3FB6-4151-A21A-8B94F7E2A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r="498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20DE7D-5BA7-43AC-ACA8-8D2E4B8C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add information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FACF5-7C7C-4BA4-99A4-F27F6095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Contributors will remain anonymous if they wish and they can add either text, document, video or audio files.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11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5B5BE8C-65A7-45C3-B868-F6564D3331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149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C4F6F6-B62D-49EC-A6F9-E9E51085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add information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9BD2E-1928-45E7-ADE0-A9E53A737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75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E480E3D-D080-4AEE-B7B5-61C953BEE2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1687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70B49F-4AAA-424B-A633-4A377B78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add information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6A505-846D-4F26-A5AF-E4ACB4E72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/>
              <a:t>If you want to add a new site that does not exist on the map you have to click on the button ‘add a location’ on the bottom left hand side of any page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695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EE29-A983-441D-A452-3646177C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AE8-BCAD-4E91-B826-2DA7EF00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This is a collaborative project, designed to give </a:t>
            </a:r>
            <a:r>
              <a:rPr lang="en-US" dirty="0" err="1"/>
              <a:t>organisations</a:t>
            </a:r>
            <a:r>
              <a:rPr lang="en-US" dirty="0"/>
              <a:t> and groups already in detention an avenue for </a:t>
            </a:r>
            <a:r>
              <a:rPr lang="en-US" dirty="0" err="1"/>
              <a:t>publicising</a:t>
            </a:r>
            <a:r>
              <a:rPr lang="en-US" dirty="0"/>
              <a:t> their findings and disseminating them to a wider audience which is not limited to their national contexts but reaches out globally.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Take the  opportunity and make detention visible! </a:t>
            </a:r>
          </a:p>
          <a:p>
            <a:pPr marL="0" indent="0" algn="ctr">
              <a:buNone/>
            </a:pPr>
            <a:r>
              <a:rPr lang="en-US" dirty="0"/>
              <a:t>We are looking forward to hearing from you!</a:t>
            </a:r>
          </a:p>
          <a:p>
            <a:pPr marL="0" indent="0" algn="ctr">
              <a:buNone/>
            </a:pPr>
            <a:r>
              <a:rPr lang="en-US" dirty="0"/>
              <a:t>Share it with others!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423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9B93-9466-434B-BB16-176F1CC2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0C99-FCE4-44E7-821C-81DC6E30C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https://borderlandscapes.law.ox.ac.uk/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bordercrim@law.ox.ac.uk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andriani.fili@crim.ox.ac.uk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Francesca.Esposito@crim.ox.ac.uk</a:t>
            </a:r>
            <a:endParaRPr lang="en-US" dirty="0"/>
          </a:p>
          <a:p>
            <a:endParaRPr lang="en-US" dirty="0"/>
          </a:p>
          <a:p>
            <a:r>
              <a:rPr lang="en-US" dirty="0"/>
              <a:t>Twitter: @BorderCrim </a:t>
            </a:r>
          </a:p>
          <a:p>
            <a:endParaRPr lang="en-US" dirty="0"/>
          </a:p>
          <a:p>
            <a:r>
              <a:rPr lang="en-US" dirty="0"/>
              <a:t>Facebook: @BorderCriminologies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425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F08C-2E65-4BE3-B5EA-B652B90D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CC8F-2C23-4349-97CF-0B378FD4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8169"/>
            <a:ext cx="8546372" cy="50292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It draws on years of research on immigration detention by Mary Bosworth </a:t>
            </a:r>
          </a:p>
          <a:p>
            <a:pPr algn="just"/>
            <a:r>
              <a:rPr lang="en-US" dirty="0"/>
              <a:t>Two ESRC-IAA grants that investigated the conditions in immigration detention and the nature of human-rights based detention monitoring (Greece, Italy, Hungary and Turkey)</a:t>
            </a:r>
          </a:p>
          <a:p>
            <a:r>
              <a:rPr lang="en-US" dirty="0"/>
              <a:t>Reports (</a:t>
            </a:r>
            <a:r>
              <a:rPr lang="en-US" dirty="0">
                <a:hlinkClick r:id="rId2"/>
              </a:rPr>
              <a:t>https://www.law.ox.ac.uk/sites/files/oxlaw/project_report_final_copy.pdf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https://www.law.ox.ac.uk/sites/files/oxlaw/monitoring_immigration_detention_at_the_borders_of_europe_compressed.pdf</a:t>
            </a:r>
            <a:r>
              <a:rPr lang="en-US" dirty="0"/>
              <a:t>)</a:t>
            </a:r>
          </a:p>
          <a:p>
            <a:r>
              <a:rPr lang="en-US" dirty="0"/>
              <a:t>Briefing papers (</a:t>
            </a:r>
            <a:r>
              <a:rPr lang="en-US" dirty="0">
                <a:hlinkClick r:id="rId4"/>
              </a:rPr>
              <a:t>https://www.law.ox.ac.uk/sites/files/oxlaw/hmip_briefing_paper.pdf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https://www.law.ox.ac.uk/sites/files/oxlaw/greece_briefing_paper.pdf</a:t>
            </a:r>
            <a:r>
              <a:rPr lang="en-US" dirty="0"/>
              <a:t>) </a:t>
            </a:r>
          </a:p>
          <a:p>
            <a:pPr algn="just"/>
            <a:r>
              <a:rPr lang="en-US" dirty="0"/>
              <a:t>The map was designed under a 2 year project funded by the Open Societies Foundation that seeks to support the role of civil society </a:t>
            </a:r>
            <a:r>
              <a:rPr lang="en-US" dirty="0" err="1"/>
              <a:t>organisations</a:t>
            </a:r>
            <a:r>
              <a:rPr lang="en-US" dirty="0"/>
              <a:t> in supporting detainees, in Italy and Greece </a:t>
            </a:r>
          </a:p>
          <a:p>
            <a:pPr algn="just"/>
            <a:r>
              <a:rPr lang="en-US" dirty="0"/>
              <a:t>We are currently working on more briefing papers on detention </a:t>
            </a:r>
            <a:r>
              <a:rPr lang="en-US" dirty="0" err="1"/>
              <a:t>centres</a:t>
            </a:r>
            <a:r>
              <a:rPr lang="en-US" dirty="0"/>
              <a:t> in both countries and responses to COVID-19</a:t>
            </a:r>
          </a:p>
          <a:p>
            <a:pPr algn="just"/>
            <a:r>
              <a:rPr lang="en-US" dirty="0"/>
              <a:t>In Greece we are also producing, together with the Greek Council for Refugees a leaflet to be handed to detainees around the country with information on their detention and ways to challenge their treatment and conditions. 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23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1A34-091F-44C2-AF39-9DB7CE64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D92D-9C64-433F-A4A2-5DB00129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8724172" cy="359359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This map aims to </a:t>
            </a:r>
            <a:r>
              <a:rPr lang="en-US" dirty="0" err="1"/>
              <a:t>visualise</a:t>
            </a:r>
            <a:r>
              <a:rPr lang="en-US" dirty="0"/>
              <a:t> what goes on in detention </a:t>
            </a:r>
            <a:r>
              <a:rPr lang="en-US" dirty="0" err="1"/>
              <a:t>centres</a:t>
            </a:r>
            <a:r>
              <a:rPr lang="en-US" dirty="0"/>
              <a:t> in order to increase public access to knowledge about immigration and the treatment of immigrants in detention settings.</a:t>
            </a:r>
          </a:p>
          <a:p>
            <a:pPr algn="just"/>
            <a:r>
              <a:rPr lang="en-US" dirty="0"/>
              <a:t>Forms of evidence: Research by Andriani and Francesca, videography, photography, original art, oral history, and testimonies from those directly affected</a:t>
            </a:r>
          </a:p>
          <a:p>
            <a:pPr algn="just"/>
            <a:r>
              <a:rPr lang="en-US" dirty="0"/>
              <a:t>Designed to offer a platform to civil society </a:t>
            </a:r>
            <a:r>
              <a:rPr lang="en-US" dirty="0" err="1"/>
              <a:t>organisations</a:t>
            </a:r>
            <a:r>
              <a:rPr lang="en-US" dirty="0"/>
              <a:t>, solidarity groups and the public to communicate their experiences from detention.   </a:t>
            </a:r>
          </a:p>
          <a:p>
            <a:pPr algn="just"/>
            <a:r>
              <a:rPr lang="en-US" dirty="0"/>
              <a:t>We hope that in time, the material we provide will be enriched by original contributions from people in the field and those who have survived the </a:t>
            </a:r>
            <a:r>
              <a:rPr lang="en-US" dirty="0" err="1"/>
              <a:t>centres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248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AB8F-2F14-4551-8B1D-0ACB1C5A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map 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EE9337-38DF-4108-B5DE-49C60AD0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068003"/>
            <a:ext cx="6157913" cy="269024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83293E-23A8-4B08-8AB5-2D92E8E52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map shows the locations of facilities where irregular detainees may be detained in Greece and Italy but other places too.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915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28F9-B822-4B35-B78E-4C3C3DBD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map</a:t>
            </a:r>
            <a:endParaRPr lang="el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A89C99-A8B5-4920-B40D-933BF4267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253857"/>
            <a:ext cx="6157913" cy="431853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DB856-2E3C-4C6A-9F57-304F7996F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either zoom in on the country you are interested in or you can click the button ‘List’ for a full list of all the locations or ‘Show regions list’ for all the regions that have been added worldwide.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815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283B-B3F6-4361-AF5C-A7935F8D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map</a:t>
            </a:r>
            <a:endParaRPr lang="el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841383-A7F8-4F5C-BCF9-D19AF810B0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508270"/>
            <a:ext cx="4800600" cy="246692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4F1EE-2B31-4C33-B653-47A3BA1F0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By clicking on the region of interest, you can read a short overview of detention and border policies (at the moment only for Italy and Greece) and see a list of the country’s detention </a:t>
            </a:r>
            <a:r>
              <a:rPr lang="en-US" dirty="0" err="1"/>
              <a:t>centres</a:t>
            </a:r>
            <a:r>
              <a:rPr lang="en-US" dirty="0"/>
              <a:t> at the bottom of the page. </a:t>
            </a:r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8AF79-12D7-4C4E-9230-27C18B645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4193931"/>
            <a:ext cx="4800600" cy="2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4CC1FB-0B61-4D0F-9A46-3E6AE9BD40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6" r="2374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C942A-A6E8-4CF2-9428-FB62219B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0823C-DD7F-4970-BA05-349EBD23B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Clicking on a node, you can see the name of the </a:t>
            </a:r>
            <a:r>
              <a:rPr lang="en-US" dirty="0" err="1"/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9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B3C7F3A-1350-4A17-A4CC-413BB93B27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19837"/>
          <a:stretch>
            <a:fillRect/>
          </a:stretch>
        </p:blipFill>
        <p:spPr>
          <a:xfrm>
            <a:off x="336218" y="0"/>
            <a:ext cx="7277921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11FF17-1826-4191-B9AE-CC97BC86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B91A3-97E1-484B-AABD-9144F1B70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/>
              <a:t>Click again and you will be directed to the </a:t>
            </a:r>
            <a:r>
              <a:rPr lang="en-US" dirty="0" err="1"/>
              <a:t>centre’s</a:t>
            </a:r>
            <a:r>
              <a:rPr lang="en-US" dirty="0"/>
              <a:t> page where an array of information will be provided including images, video and audio (where applicable), academic work, human rights </a:t>
            </a:r>
            <a:r>
              <a:rPr lang="en-US" dirty="0" err="1"/>
              <a:t>organisations’</a:t>
            </a:r>
            <a:r>
              <a:rPr lang="en-US" dirty="0"/>
              <a:t> reports, policy briefs and other published material.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03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41D8CD7-2DDD-48B2-B9E0-3B34F827D9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r="21322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F88A9-CE07-42FA-9A20-F7C106A7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add information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FDC0-457E-4EA6-B73F-55CD7EFC7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/>
              <a:t>Items can be added easily through the button ‘add information to this location’ found at the bottom of each individual page.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37605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89</TotalTime>
  <Words>771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Corbel</vt:lpstr>
      <vt:lpstr>Gill Sans MT</vt:lpstr>
      <vt:lpstr>Impact</vt:lpstr>
      <vt:lpstr>Badge</vt:lpstr>
      <vt:lpstr>Landscapes of border control</vt:lpstr>
      <vt:lpstr>Background</vt:lpstr>
      <vt:lpstr>Objectives </vt:lpstr>
      <vt:lpstr>The map </vt:lpstr>
      <vt:lpstr>The map</vt:lpstr>
      <vt:lpstr>The map</vt:lpstr>
      <vt:lpstr>How it works </vt:lpstr>
      <vt:lpstr>How it works </vt:lpstr>
      <vt:lpstr>How you can add information</vt:lpstr>
      <vt:lpstr>How you can add information</vt:lpstr>
      <vt:lpstr>How you can add information</vt:lpstr>
      <vt:lpstr>How you can add information</vt:lpstr>
      <vt:lpstr>conclusion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Landscapes of border control</dc:title>
  <dc:creator>Andriani Fili</dc:creator>
  <cp:lastModifiedBy>Andriani Fili</cp:lastModifiedBy>
  <cp:revision>13</cp:revision>
  <dcterms:created xsi:type="dcterms:W3CDTF">2020-06-17T12:21:05Z</dcterms:created>
  <dcterms:modified xsi:type="dcterms:W3CDTF">2020-06-22T09:10:20Z</dcterms:modified>
</cp:coreProperties>
</file>