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9" r:id="rId3"/>
    <p:sldId id="257" r:id="rId4"/>
    <p:sldId id="294" r:id="rId5"/>
    <p:sldId id="283" r:id="rId6"/>
    <p:sldId id="284" r:id="rId7"/>
    <p:sldId id="280" r:id="rId8"/>
    <p:sldId id="291" r:id="rId9"/>
    <p:sldId id="290" r:id="rId10"/>
    <p:sldId id="281" r:id="rId11"/>
    <p:sldId id="286" r:id="rId12"/>
    <p:sldId id="288" r:id="rId13"/>
    <p:sldId id="289" r:id="rId14"/>
    <p:sldId id="292" r:id="rId15"/>
    <p:sldId id="285" r:id="rId16"/>
    <p:sldId id="293" r:id="rId17"/>
    <p:sldId id="279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3"/>
  </p:normalViewPr>
  <p:slideViewPr>
    <p:cSldViewPr snapToGrid="0" snapToObjects="1">
      <p:cViewPr>
        <p:scale>
          <a:sx n="75" d="100"/>
          <a:sy n="75" d="100"/>
        </p:scale>
        <p:origin x="1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8D2CE-61E1-3A4B-8D1D-D9965F6391AB}" type="datetimeFigureOut">
              <a:rPr lang="en-GB" smtClean="0"/>
              <a:t>03/01/2018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C643C-71E9-7549-8E22-349B10E40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705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2730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png"/><Relationship Id="rId8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20.jpeg"/><Relationship Id="rId6" Type="http://schemas.microsoft.com/office/2007/relationships/hdphoto" Target="../media/hdphoto1.wdp"/><Relationship Id="rId7" Type="http://schemas.openxmlformats.org/officeDocument/2006/relationships/image" Target="../media/image21.JPG"/><Relationship Id="rId8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7" Type="http://schemas.openxmlformats.org/officeDocument/2006/relationships/image" Target="../media/image8.jpe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838199" y="350174"/>
            <a:ext cx="11067661" cy="4408396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452627">
              <a:lnSpc>
                <a:spcPct val="115000"/>
              </a:lnSpc>
              <a:defRPr sz="495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5200" b="1" dirty="0" smtClean="0">
                <a:latin typeface="Helvetica" charset="0"/>
                <a:ea typeface="Helvetica" charset="0"/>
                <a:cs typeface="Helvetica" charset="0"/>
                <a:sym typeface="Times New Roman"/>
              </a:rPr>
              <a:t>Television Collaboration</a:t>
            </a:r>
            <a:r>
              <a:rPr lang="en-US" altLang="zh-CN" sz="5200" b="1" dirty="0" smtClean="0">
                <a:latin typeface="Helvetica" charset="0"/>
                <a:ea typeface="Helvetica" charset="0"/>
                <a:cs typeface="Helvetica" charset="0"/>
                <a:sym typeface="Times New Roman"/>
              </a:rPr>
              <a:t>s</a:t>
            </a:r>
            <a:r>
              <a:rPr lang="en-GB" sz="5200" b="1" dirty="0" smtClean="0">
                <a:latin typeface="Helvetica" charset="0"/>
                <a:ea typeface="Helvetica" charset="0"/>
                <a:cs typeface="Helvetica" charset="0"/>
                <a:sym typeface="Times New Roman"/>
              </a:rPr>
              <a:t> </a:t>
            </a:r>
            <a:r>
              <a:rPr lang="en-GB" sz="5200" b="1" dirty="0">
                <a:latin typeface="Helvetica" charset="0"/>
                <a:ea typeface="Helvetica" charset="0"/>
                <a:cs typeface="Helvetica" charset="0"/>
                <a:sym typeface="Times New Roman"/>
              </a:rPr>
              <a:t>between China and the UK: From </a:t>
            </a:r>
            <a:r>
              <a:rPr lang="en-GB" sz="5200" b="1" i="1" dirty="0">
                <a:latin typeface="Helvetica" charset="0"/>
                <a:ea typeface="Helvetica" charset="0"/>
                <a:cs typeface="Helvetica" charset="0"/>
                <a:sym typeface="Times New Roman"/>
              </a:rPr>
              <a:t>Chinese </a:t>
            </a:r>
            <a:r>
              <a:rPr lang="en-GB" sz="5200" b="1" i="1" dirty="0" smtClean="0">
                <a:latin typeface="Helvetica" charset="0"/>
                <a:ea typeface="Helvetica" charset="0"/>
                <a:cs typeface="Helvetica" charset="0"/>
                <a:sym typeface="Times New Roman"/>
              </a:rPr>
              <a:t>Ne</a:t>
            </a:r>
            <a:r>
              <a:rPr lang="en-US" altLang="zh-CN" sz="5200" b="1" i="1" dirty="0" smtClean="0">
                <a:latin typeface="Helvetica" charset="0"/>
                <a:ea typeface="Helvetica" charset="0"/>
                <a:cs typeface="Helvetica" charset="0"/>
                <a:sym typeface="Times New Roman"/>
              </a:rPr>
              <a:t>w</a:t>
            </a:r>
            <a:r>
              <a:rPr lang="zh-CN" altLang="en-US" sz="5200" b="1" i="1" dirty="0" smtClean="0">
                <a:latin typeface="Helvetica" charset="0"/>
                <a:ea typeface="Helvetica" charset="0"/>
                <a:cs typeface="Helvetica" charset="0"/>
                <a:sym typeface="Times New Roman"/>
              </a:rPr>
              <a:t> </a:t>
            </a:r>
            <a:r>
              <a:rPr lang="en-GB" sz="5200" b="1" i="1" dirty="0" smtClean="0">
                <a:latin typeface="Helvetica" charset="0"/>
                <a:ea typeface="Helvetica" charset="0"/>
                <a:cs typeface="Helvetica" charset="0"/>
                <a:sym typeface="Times New Roman"/>
              </a:rPr>
              <a:t>Year </a:t>
            </a:r>
            <a:r>
              <a:rPr lang="en-GB" sz="5200" b="1" dirty="0">
                <a:latin typeface="Helvetica" charset="0"/>
                <a:ea typeface="Helvetica" charset="0"/>
                <a:cs typeface="Helvetica" charset="0"/>
                <a:sym typeface="Times New Roman"/>
              </a:rPr>
              <a:t>to</a:t>
            </a:r>
            <a:r>
              <a:rPr lang="en-GB" sz="5200" b="1" i="1" dirty="0">
                <a:latin typeface="Helvetica" charset="0"/>
                <a:ea typeface="Helvetica" charset="0"/>
                <a:cs typeface="Helvetica" charset="0"/>
                <a:sym typeface="Times New Roman"/>
              </a:rPr>
              <a:t> Dancing on Ice</a:t>
            </a:r>
            <a:r>
              <a:rPr lang="en-US" sz="5200" b="1" i="1" dirty="0">
                <a:latin typeface="Helvetica" charset="0"/>
                <a:ea typeface="Helvetica" charset="0"/>
                <a:cs typeface="Helvetica" charset="0"/>
                <a:sym typeface="Times New Roman"/>
              </a:rPr>
              <a:t/>
            </a:r>
            <a:br>
              <a:rPr lang="en-US" sz="5200" b="1" i="1" dirty="0">
                <a:latin typeface="Helvetica" charset="0"/>
                <a:ea typeface="Helvetica" charset="0"/>
                <a:cs typeface="Helvetica" charset="0"/>
                <a:sym typeface="Times New Roman"/>
              </a:rPr>
            </a:br>
            <a:endParaRPr sz="520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xfrm>
            <a:off x="977900" y="7049341"/>
            <a:ext cx="10464800" cy="11303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l" defTabSz="350520">
              <a:defRPr sz="24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Lisa Lin                                                                     </a:t>
            </a:r>
          </a:p>
          <a:p>
            <a:pPr algn="l" defTabSz="350520">
              <a:defRPr sz="24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Department of Media </a:t>
            </a:r>
            <a:r>
              <a:rPr dirty="0" smtClean="0"/>
              <a:t>Arts</a:t>
            </a:r>
            <a:endParaRPr lang="en-US" dirty="0" smtClean="0"/>
          </a:p>
          <a:p>
            <a:pPr algn="l" defTabSz="350520">
              <a:defRPr sz="24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dirty="0" smtClean="0"/>
              <a:t>Royal</a:t>
            </a:r>
            <a:r>
              <a:rPr lang="zh-CN" altLang="en-US" dirty="0" smtClean="0"/>
              <a:t> </a:t>
            </a:r>
            <a:r>
              <a:rPr lang="en-US" altLang="zh-CN" dirty="0" smtClean="0"/>
              <a:t>Holloway,</a:t>
            </a:r>
            <a:r>
              <a:rPr lang="zh-CN" altLang="en-US" dirty="0" smtClean="0"/>
              <a:t> </a:t>
            </a:r>
            <a:r>
              <a:rPr lang="en-US" altLang="zh-CN" dirty="0" smtClean="0"/>
              <a:t>University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London</a:t>
            </a:r>
            <a:r>
              <a:rPr dirty="0" smtClean="0"/>
              <a:t>                                                   </a:t>
            </a:r>
            <a:endParaRPr dirty="0"/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4294967295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14400" y="-154189"/>
            <a:ext cx="11099800" cy="2159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II.</a:t>
            </a:r>
            <a:r>
              <a:rPr lang="zh-CN" altLang="en-US" sz="48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4800" b="1" dirty="0" smtClean="0">
                <a:latin typeface="Helvetica Neue" charset="0"/>
                <a:ea typeface="Helvetica Neue" charset="0"/>
                <a:cs typeface="Helvetica Neue" charset="0"/>
              </a:rPr>
              <a:t>Sino-UK </a:t>
            </a:r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F</a:t>
            </a:r>
            <a:r>
              <a:rPr lang="en-GB" sz="4800" b="1" dirty="0" err="1" smtClean="0">
                <a:latin typeface="Helvetica Neue" charset="0"/>
                <a:ea typeface="Helvetica Neue" charset="0"/>
                <a:cs typeface="Helvetica Neue" charset="0"/>
              </a:rPr>
              <a:t>ormat</a:t>
            </a:r>
            <a:r>
              <a:rPr lang="en-GB" sz="48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T</a:t>
            </a:r>
            <a:r>
              <a:rPr lang="en-GB" sz="4800" b="1" dirty="0" err="1" smtClean="0">
                <a:latin typeface="Helvetica Neue" charset="0"/>
                <a:ea typeface="Helvetica Neue" charset="0"/>
                <a:cs typeface="Helvetica Neue" charset="0"/>
              </a:rPr>
              <a:t>rade</a:t>
            </a:r>
            <a:endParaRPr sz="45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8" name="logo-small-london-black.jpg"/>
          <p:cNvPicPr>
            <a:picLocks noChangeAspect="1"/>
          </p:cNvPicPr>
          <p:nvPr/>
        </p:nvPicPr>
        <p:blipFill>
          <a:blip r:embed="rId2">
            <a:alphaModFix amt="90081"/>
            <a:extLst/>
          </a:blip>
          <a:stretch>
            <a:fillRect/>
          </a:stretch>
        </p:blipFill>
        <p:spPr>
          <a:xfrm>
            <a:off x="10327419" y="8741897"/>
            <a:ext cx="1861523" cy="92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68401" y="1783652"/>
            <a:ext cx="1131702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lnSpc>
                <a:spcPct val="200000"/>
              </a:lnSpc>
              <a:buFont typeface="Arial" charset="0"/>
              <a:buChar char="•"/>
            </a:pPr>
            <a:r>
              <a:rPr lang="en-GB" i="1" dirty="0" smtClean="0">
                <a:latin typeface="Times New Roman" charset="0"/>
                <a:ea typeface="宋体" charset="-122"/>
              </a:rPr>
              <a:t>24h </a:t>
            </a:r>
            <a:r>
              <a:rPr lang="en-GB" i="1" dirty="0">
                <a:latin typeface="Times New Roman" charset="0"/>
                <a:ea typeface="宋体" charset="-122"/>
              </a:rPr>
              <a:t>in A&amp;E</a:t>
            </a:r>
            <a:r>
              <a:rPr lang="en-GB" dirty="0">
                <a:latin typeface="Times New Roman" charset="0"/>
                <a:ea typeface="宋体" charset="-122"/>
              </a:rPr>
              <a:t> (Channel 4, 2011- ) </a:t>
            </a:r>
            <a:r>
              <a:rPr lang="en-US" altLang="zh-CN" dirty="0" smtClean="0">
                <a:latin typeface="Times New Roman" charset="0"/>
                <a:ea typeface="宋体" charset="-122"/>
              </a:rPr>
              <a:t>(STV,</a:t>
            </a:r>
            <a:r>
              <a:rPr lang="zh-CN" altLang="en-US" dirty="0" smtClean="0">
                <a:latin typeface="Times New Roman" charset="0"/>
                <a:ea typeface="宋体" charset="-122"/>
              </a:rPr>
              <a:t> </a:t>
            </a:r>
            <a:r>
              <a:rPr lang="en-US" altLang="zh-CN" dirty="0" smtClean="0">
                <a:latin typeface="Times New Roman" charset="0"/>
                <a:ea typeface="宋体" charset="-122"/>
              </a:rPr>
              <a:t>2014-15)</a:t>
            </a:r>
            <a:endParaRPr lang="en-GB" dirty="0" smtClean="0">
              <a:latin typeface="Times New Roman" charset="0"/>
              <a:ea typeface="宋体" charset="-122"/>
            </a:endParaRPr>
          </a:p>
          <a:p>
            <a:pPr marL="571500" indent="-571500" algn="l">
              <a:lnSpc>
                <a:spcPct val="200000"/>
              </a:lnSpc>
              <a:buFont typeface="Arial" charset="0"/>
              <a:buChar char="•"/>
            </a:pPr>
            <a:r>
              <a:rPr lang="en-GB" sz="3400" i="1" dirty="0" smtClean="0">
                <a:latin typeface="Times New Roman" charset="0"/>
                <a:ea typeface="宋体" charset="-122"/>
              </a:rPr>
              <a:t>Who </a:t>
            </a:r>
            <a:r>
              <a:rPr lang="en-GB" sz="3400" i="1" dirty="0">
                <a:latin typeface="Times New Roman" charset="0"/>
                <a:ea typeface="宋体" charset="-122"/>
              </a:rPr>
              <a:t>do you think you are?</a:t>
            </a:r>
            <a:r>
              <a:rPr lang="en-GB" sz="3400" dirty="0">
                <a:latin typeface="Times New Roman" charset="0"/>
                <a:ea typeface="宋体" charset="-122"/>
              </a:rPr>
              <a:t> (BBC, </a:t>
            </a:r>
            <a:r>
              <a:rPr lang="en-GB" sz="3400" dirty="0" smtClean="0">
                <a:latin typeface="Times New Roman" charset="0"/>
                <a:ea typeface="宋体" charset="-122"/>
              </a:rPr>
              <a:t>2004-)</a:t>
            </a:r>
            <a:r>
              <a:rPr lang="zh-CN" altLang="en-US" sz="3400" dirty="0" smtClean="0">
                <a:latin typeface="Times New Roman" charset="0"/>
                <a:ea typeface="宋体" charset="-122"/>
              </a:rPr>
              <a:t> </a:t>
            </a:r>
            <a:r>
              <a:rPr lang="en-US" altLang="zh-CN" sz="3400" dirty="0" smtClean="0">
                <a:latin typeface="Times New Roman" charset="0"/>
                <a:ea typeface="宋体" charset="-122"/>
              </a:rPr>
              <a:t>(CCTV,</a:t>
            </a:r>
            <a:r>
              <a:rPr lang="zh-CN" altLang="en-US" sz="3400" dirty="0" smtClean="0">
                <a:latin typeface="Times New Roman" charset="0"/>
                <a:ea typeface="宋体" charset="-122"/>
              </a:rPr>
              <a:t> </a:t>
            </a:r>
            <a:r>
              <a:rPr lang="en-US" altLang="zh-CN" sz="3400" dirty="0" smtClean="0">
                <a:latin typeface="Times New Roman" charset="0"/>
                <a:ea typeface="宋体" charset="-122"/>
              </a:rPr>
              <a:t>2015-16)</a:t>
            </a:r>
            <a:endParaRPr lang="en-GB" sz="3400" dirty="0" smtClean="0">
              <a:latin typeface="Times New Roman" charset="0"/>
              <a:ea typeface="宋体" charset="-122"/>
            </a:endParaRPr>
          </a:p>
          <a:p>
            <a:pPr marL="571500" indent="-571500" algn="l">
              <a:lnSpc>
                <a:spcPct val="200000"/>
              </a:lnSpc>
              <a:buFont typeface="Arial" charset="0"/>
              <a:buChar char="•"/>
            </a:pPr>
            <a:r>
              <a:rPr lang="en-GB" i="1" dirty="0" smtClean="0">
                <a:latin typeface="Times New Roman" charset="0"/>
                <a:ea typeface="宋体" charset="-122"/>
              </a:rPr>
              <a:t>Dancing </a:t>
            </a:r>
            <a:r>
              <a:rPr lang="en-GB" i="1" dirty="0">
                <a:latin typeface="Times New Roman" charset="0"/>
                <a:ea typeface="宋体" charset="-122"/>
              </a:rPr>
              <a:t>on Ice</a:t>
            </a:r>
            <a:r>
              <a:rPr lang="en-GB" dirty="0">
                <a:latin typeface="Times New Roman" charset="0"/>
                <a:ea typeface="宋体" charset="-122"/>
              </a:rPr>
              <a:t> (ITV, 2006-2014</a:t>
            </a:r>
            <a:r>
              <a:rPr lang="en-GB" dirty="0" smtClean="0">
                <a:latin typeface="Times New Roman" charset="0"/>
                <a:ea typeface="宋体" charset="-122"/>
              </a:rPr>
              <a:t>)</a:t>
            </a:r>
            <a:r>
              <a:rPr lang="zh-CN" altLang="en-US" dirty="0" smtClean="0">
                <a:latin typeface="Times New Roman" charset="0"/>
                <a:ea typeface="宋体" charset="-122"/>
              </a:rPr>
              <a:t> </a:t>
            </a:r>
            <a:r>
              <a:rPr lang="en-US" altLang="zh-CN" dirty="0" smtClean="0">
                <a:latin typeface="Times New Roman" charset="0"/>
                <a:ea typeface="宋体" charset="-122"/>
              </a:rPr>
              <a:t>(BTV,</a:t>
            </a:r>
            <a:r>
              <a:rPr lang="zh-CN" altLang="en-US" dirty="0" smtClean="0">
                <a:latin typeface="Times New Roman" charset="0"/>
                <a:ea typeface="宋体" charset="-122"/>
              </a:rPr>
              <a:t> </a:t>
            </a:r>
            <a:r>
              <a:rPr lang="en-US" altLang="zh-CN" dirty="0" smtClean="0">
                <a:latin typeface="Times New Roman" charset="0"/>
                <a:ea typeface="宋体" charset="-122"/>
              </a:rPr>
              <a:t>2017)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r="4885"/>
          <a:stretch/>
        </p:blipFill>
        <p:spPr>
          <a:xfrm>
            <a:off x="8169416" y="5697915"/>
            <a:ext cx="4316006" cy="2746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42"/>
          <a:stretch/>
        </p:blipFill>
        <p:spPr>
          <a:xfrm>
            <a:off x="5010007" y="5719664"/>
            <a:ext cx="3078065" cy="2677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77" y="5697915"/>
            <a:ext cx="4048674" cy="26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212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14400" y="-247494"/>
            <a:ext cx="11099800" cy="2159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altLang="zh-CN" sz="4500" b="1" dirty="0" smtClean="0">
                <a:latin typeface="Helvetica Neue" charset="0"/>
                <a:ea typeface="Helvetica Neue" charset="0"/>
                <a:cs typeface="Helvetica Neue" charset="0"/>
              </a:rPr>
              <a:t>Case</a:t>
            </a:r>
            <a:r>
              <a:rPr lang="zh-CN" altLang="en-US" sz="45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500" b="1" dirty="0" smtClean="0">
                <a:latin typeface="Helvetica Neue" charset="0"/>
                <a:ea typeface="Helvetica Neue" charset="0"/>
                <a:cs typeface="Helvetica Neue" charset="0"/>
              </a:rPr>
              <a:t>Study:</a:t>
            </a:r>
            <a:r>
              <a:rPr lang="zh-CN" altLang="en-US" sz="45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500" b="1" i="1" dirty="0" smtClean="0">
                <a:latin typeface="Helvetica Neue" charset="0"/>
                <a:ea typeface="Helvetica Neue" charset="0"/>
                <a:cs typeface="Helvetica Neue" charset="0"/>
              </a:rPr>
              <a:t>Dancing</a:t>
            </a:r>
            <a:r>
              <a:rPr lang="zh-CN" altLang="en-US" sz="4500" b="1" i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500" b="1" i="1" dirty="0" smtClean="0">
                <a:latin typeface="Helvetica Neue" charset="0"/>
                <a:ea typeface="Helvetica Neue" charset="0"/>
                <a:cs typeface="Helvetica Neue" charset="0"/>
              </a:rPr>
              <a:t>on</a:t>
            </a:r>
            <a:r>
              <a:rPr lang="zh-CN" altLang="en-US" sz="4500" b="1" i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500" b="1" i="1" dirty="0" smtClean="0">
                <a:latin typeface="Helvetica Neue" charset="0"/>
                <a:ea typeface="Helvetica Neue" charset="0"/>
                <a:cs typeface="Helvetica Neue" charset="0"/>
              </a:rPr>
              <a:t>Ice</a:t>
            </a:r>
            <a:endParaRPr sz="4500" b="1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8" name="logo-small-london-black.jpg"/>
          <p:cNvPicPr>
            <a:picLocks noChangeAspect="1"/>
          </p:cNvPicPr>
          <p:nvPr/>
        </p:nvPicPr>
        <p:blipFill>
          <a:blip r:embed="rId2">
            <a:alphaModFix amt="90081"/>
            <a:extLst/>
          </a:blip>
          <a:stretch>
            <a:fillRect/>
          </a:stretch>
        </p:blipFill>
        <p:spPr>
          <a:xfrm>
            <a:off x="10327419" y="8741897"/>
            <a:ext cx="1861523" cy="92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4826118"/>
            <a:ext cx="4713136" cy="3142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5474" r="-1712" b="9206"/>
          <a:stretch/>
        </p:blipFill>
        <p:spPr>
          <a:xfrm>
            <a:off x="6553210" y="1574081"/>
            <a:ext cx="4927201" cy="3311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9682" r="18506"/>
          <a:stretch/>
        </p:blipFill>
        <p:spPr>
          <a:xfrm>
            <a:off x="6553211" y="4790507"/>
            <a:ext cx="4927200" cy="31777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r="8700"/>
          <a:stretch/>
        </p:blipFill>
        <p:spPr>
          <a:xfrm>
            <a:off x="1530222" y="1574081"/>
            <a:ext cx="4750457" cy="32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924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14400" y="-247494"/>
            <a:ext cx="11099800" cy="2159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altLang="zh-CN" sz="4500" b="1" i="1" dirty="0" smtClean="0">
                <a:latin typeface="Helvetica Neue" charset="0"/>
                <a:ea typeface="Helvetica Neue" charset="0"/>
                <a:cs typeface="Helvetica Neue" charset="0"/>
              </a:rPr>
              <a:t>Dancing</a:t>
            </a:r>
            <a:r>
              <a:rPr lang="zh-CN" altLang="en-US" sz="4500" b="1" i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500" b="1" i="1" dirty="0" smtClean="0">
                <a:latin typeface="Helvetica Neue" charset="0"/>
                <a:ea typeface="Helvetica Neue" charset="0"/>
                <a:cs typeface="Helvetica Neue" charset="0"/>
              </a:rPr>
              <a:t>on</a:t>
            </a:r>
            <a:r>
              <a:rPr lang="zh-CN" altLang="en-US" sz="4500" b="1" i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500" b="1" i="1" dirty="0" smtClean="0">
                <a:latin typeface="Helvetica Neue" charset="0"/>
                <a:ea typeface="Helvetica Neue" charset="0"/>
                <a:cs typeface="Helvetica Neue" charset="0"/>
              </a:rPr>
              <a:t>Ice:</a:t>
            </a:r>
            <a:r>
              <a:rPr lang="zh-CN" altLang="en-US" sz="4500" b="1" i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500" b="1" i="1" dirty="0" smtClean="0">
                <a:latin typeface="Helvetica Neue" charset="0"/>
                <a:ea typeface="Helvetica Neue" charset="0"/>
                <a:cs typeface="Helvetica Neue" charset="0"/>
              </a:rPr>
              <a:t>UK</a:t>
            </a:r>
            <a:endParaRPr sz="4500" b="1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8" name="logo-small-london-black.jpg"/>
          <p:cNvPicPr>
            <a:picLocks noChangeAspect="1"/>
          </p:cNvPicPr>
          <p:nvPr/>
        </p:nvPicPr>
        <p:blipFill>
          <a:blip r:embed="rId2">
            <a:alphaModFix amt="90081"/>
            <a:extLst/>
          </a:blip>
          <a:stretch>
            <a:fillRect/>
          </a:stretch>
        </p:blipFill>
        <p:spPr>
          <a:xfrm>
            <a:off x="10327419" y="8741897"/>
            <a:ext cx="1861523" cy="92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3" y="1979900"/>
            <a:ext cx="9460145" cy="529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099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14400" y="-247494"/>
            <a:ext cx="11099800" cy="2159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altLang="zh-CN" sz="4500" b="1" i="1" dirty="0" smtClean="0">
                <a:latin typeface="Helvetica Neue" charset="0"/>
                <a:ea typeface="Helvetica Neue" charset="0"/>
                <a:cs typeface="Helvetica Neue" charset="0"/>
              </a:rPr>
              <a:t>Dancing</a:t>
            </a:r>
            <a:r>
              <a:rPr lang="zh-CN" altLang="en-US" sz="4500" b="1" i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500" b="1" i="1" dirty="0" smtClean="0">
                <a:latin typeface="Helvetica Neue" charset="0"/>
                <a:ea typeface="Helvetica Neue" charset="0"/>
                <a:cs typeface="Helvetica Neue" charset="0"/>
              </a:rPr>
              <a:t>on</a:t>
            </a:r>
            <a:r>
              <a:rPr lang="zh-CN" altLang="en-US" sz="4500" b="1" i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500" b="1" i="1" dirty="0" smtClean="0">
                <a:latin typeface="Helvetica Neue" charset="0"/>
                <a:ea typeface="Helvetica Neue" charset="0"/>
                <a:cs typeface="Helvetica Neue" charset="0"/>
              </a:rPr>
              <a:t>Ice:</a:t>
            </a:r>
            <a:r>
              <a:rPr lang="zh-CN" altLang="en-US" sz="4500" b="1" i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500" b="1" i="1" dirty="0" smtClean="0">
                <a:latin typeface="Helvetica Neue" charset="0"/>
                <a:ea typeface="Helvetica Neue" charset="0"/>
                <a:cs typeface="Helvetica Neue" charset="0"/>
              </a:rPr>
              <a:t>China</a:t>
            </a:r>
            <a:endParaRPr sz="4500" b="1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8" name="logo-small-london-black.jpg"/>
          <p:cNvPicPr>
            <a:picLocks noChangeAspect="1"/>
          </p:cNvPicPr>
          <p:nvPr/>
        </p:nvPicPr>
        <p:blipFill>
          <a:blip r:embed="rId2">
            <a:alphaModFix amt="90081"/>
            <a:extLst/>
          </a:blip>
          <a:stretch>
            <a:fillRect/>
          </a:stretch>
        </p:blipFill>
        <p:spPr>
          <a:xfrm>
            <a:off x="10327419" y="8741897"/>
            <a:ext cx="1861523" cy="92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57" y="1493222"/>
            <a:ext cx="9269086" cy="616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24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14400" y="-154189"/>
            <a:ext cx="11099800" cy="2159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II.</a:t>
            </a:r>
            <a:r>
              <a:rPr lang="zh-CN" altLang="en-US" sz="48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4800" b="1" dirty="0" smtClean="0">
                <a:latin typeface="Helvetica Neue" charset="0"/>
                <a:ea typeface="Helvetica Neue" charset="0"/>
                <a:cs typeface="Helvetica Neue" charset="0"/>
              </a:rPr>
              <a:t>Sino-UK </a:t>
            </a:r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F</a:t>
            </a:r>
            <a:r>
              <a:rPr lang="en-GB" sz="4800" b="1" dirty="0" err="1" smtClean="0">
                <a:latin typeface="Helvetica Neue" charset="0"/>
                <a:ea typeface="Helvetica Neue" charset="0"/>
                <a:cs typeface="Helvetica Neue" charset="0"/>
              </a:rPr>
              <a:t>ormat</a:t>
            </a:r>
            <a:r>
              <a:rPr lang="en-GB" sz="48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T</a:t>
            </a:r>
            <a:r>
              <a:rPr lang="en-GB" sz="4800" b="1" dirty="0" err="1" smtClean="0">
                <a:latin typeface="Helvetica Neue" charset="0"/>
                <a:ea typeface="Helvetica Neue" charset="0"/>
                <a:cs typeface="Helvetica Neue" charset="0"/>
              </a:rPr>
              <a:t>rade</a:t>
            </a:r>
            <a:endParaRPr sz="45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8" name="logo-small-london-black.jpg"/>
          <p:cNvPicPr>
            <a:picLocks noChangeAspect="1"/>
          </p:cNvPicPr>
          <p:nvPr/>
        </p:nvPicPr>
        <p:blipFill>
          <a:blip r:embed="rId2">
            <a:alphaModFix amt="90081"/>
            <a:extLst/>
          </a:blip>
          <a:stretch>
            <a:fillRect/>
          </a:stretch>
        </p:blipFill>
        <p:spPr>
          <a:xfrm>
            <a:off x="10327419" y="8741897"/>
            <a:ext cx="1861523" cy="92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86204" y="2493045"/>
            <a:ext cx="10730204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GB" dirty="0" smtClean="0"/>
              <a:t>Format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GB" dirty="0" smtClean="0"/>
              <a:t>a </a:t>
            </a:r>
            <a:r>
              <a:rPr lang="en-GB" dirty="0"/>
              <a:t>two-way </a:t>
            </a:r>
            <a:r>
              <a:rPr lang="en-GB" dirty="0" smtClean="0"/>
              <a:t>street</a:t>
            </a:r>
            <a:r>
              <a:rPr lang="en-US" altLang="zh-CN" dirty="0" smtClean="0"/>
              <a:t>:</a:t>
            </a:r>
            <a:r>
              <a:rPr lang="en-GB" dirty="0" smtClean="0"/>
              <a:t> ‘</a:t>
            </a:r>
            <a:r>
              <a:rPr lang="en-US" altLang="zh-CN" dirty="0" err="1"/>
              <a:t>G</a:t>
            </a:r>
            <a:r>
              <a:rPr lang="en-GB" dirty="0" smtClean="0"/>
              <a:t>localisation’</a:t>
            </a:r>
            <a:r>
              <a:rPr lang="en-US" altLang="zh-CN" dirty="0" smtClean="0"/>
              <a:t>.</a:t>
            </a:r>
            <a:r>
              <a:rPr lang="zh-CN" altLang="en-US" dirty="0" smtClean="0"/>
              <a:t> </a:t>
            </a:r>
            <a:r>
              <a:rPr lang="en-GB" dirty="0" smtClean="0"/>
              <a:t> </a:t>
            </a:r>
          </a:p>
          <a:p>
            <a:pPr algn="l"/>
            <a:endParaRPr lang="en-GB" dirty="0"/>
          </a:p>
          <a:p>
            <a:pPr algn="l"/>
            <a:endParaRPr lang="en-GB" dirty="0" smtClean="0"/>
          </a:p>
          <a:p>
            <a:pPr algn="l"/>
            <a:r>
              <a:rPr lang="en-US" altLang="zh-CN" dirty="0"/>
              <a:t>G</a:t>
            </a:r>
            <a:r>
              <a:rPr lang="en-GB" dirty="0" err="1" smtClean="0"/>
              <a:t>lobal</a:t>
            </a:r>
            <a:r>
              <a:rPr lang="en-GB" dirty="0" smtClean="0"/>
              <a:t> format</a:t>
            </a:r>
            <a:r>
              <a:rPr lang="en-US" altLang="zh-CN" dirty="0" smtClean="0"/>
              <a:t>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being</a:t>
            </a:r>
            <a:r>
              <a:rPr lang="en-GB" dirty="0" smtClean="0"/>
              <a:t> </a:t>
            </a:r>
            <a:r>
              <a:rPr lang="en-US" altLang="zh-CN" dirty="0" smtClean="0"/>
              <a:t>adapted</a:t>
            </a:r>
            <a:r>
              <a:rPr lang="zh-CN" altLang="en-US" dirty="0" smtClean="0"/>
              <a:t> </a:t>
            </a:r>
            <a:r>
              <a:rPr lang="en-GB" dirty="0" smtClean="0"/>
              <a:t>with </a:t>
            </a:r>
            <a:r>
              <a:rPr lang="en-GB" dirty="0"/>
              <a:t>local cultures and talents. 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337" y="5484549"/>
            <a:ext cx="3160357" cy="29400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024976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14400" y="-135528"/>
            <a:ext cx="11099800" cy="2159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III.</a:t>
            </a:r>
            <a:r>
              <a:rPr lang="zh-CN" altLang="en-US" sz="48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Staff</a:t>
            </a:r>
            <a:r>
              <a:rPr lang="zh-CN" altLang="en-US" sz="48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Visit</a:t>
            </a:r>
            <a:r>
              <a:rPr lang="zh-CN" altLang="en-US" sz="48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and</a:t>
            </a:r>
            <a:r>
              <a:rPr lang="zh-CN" altLang="en-US" sz="48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Exchanges</a:t>
            </a:r>
            <a:endParaRPr sz="45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8" name="logo-small-london-black.jpg"/>
          <p:cNvPicPr>
            <a:picLocks noChangeAspect="1"/>
          </p:cNvPicPr>
          <p:nvPr/>
        </p:nvPicPr>
        <p:blipFill>
          <a:blip r:embed="rId2">
            <a:alphaModFix amt="90081"/>
            <a:extLst/>
          </a:blip>
          <a:stretch>
            <a:fillRect/>
          </a:stretch>
        </p:blipFill>
        <p:spPr>
          <a:xfrm>
            <a:off x="10327419" y="8741897"/>
            <a:ext cx="1861523" cy="92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66326" y="1755369"/>
            <a:ext cx="11150082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lnSpc>
                <a:spcPct val="15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altLang="zh-CN" sz="3100" dirty="0"/>
              <a:t>S</a:t>
            </a:r>
            <a:r>
              <a:rPr lang="en-GB" sz="3100" dirty="0" err="1" smtClean="0"/>
              <a:t>enior</a:t>
            </a:r>
            <a:r>
              <a:rPr lang="en-GB" sz="3100" dirty="0" smtClean="0"/>
              <a:t> </a:t>
            </a:r>
            <a:r>
              <a:rPr lang="en-GB" sz="3100" dirty="0"/>
              <a:t>staff and media executives </a:t>
            </a:r>
            <a:r>
              <a:rPr lang="en-GB" sz="3100" dirty="0" smtClean="0"/>
              <a:t>visit </a:t>
            </a:r>
            <a:r>
              <a:rPr lang="en-GB" sz="3100" dirty="0"/>
              <a:t>the UK’s leading production companies and </a:t>
            </a:r>
            <a:r>
              <a:rPr lang="en-GB" sz="3100" dirty="0" smtClean="0"/>
              <a:t>broadcasters</a:t>
            </a:r>
            <a:r>
              <a:rPr lang="en-US" altLang="zh-CN" sz="3100" dirty="0" smtClean="0"/>
              <a:t>.</a:t>
            </a:r>
          </a:p>
          <a:p>
            <a:pPr marL="571500" indent="-571500" algn="l">
              <a:lnSpc>
                <a:spcPct val="15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GB" sz="3100" dirty="0"/>
              <a:t>Supported by the Prosperity Fund in </a:t>
            </a:r>
            <a:r>
              <a:rPr lang="en-GB" sz="3100" dirty="0" smtClean="0"/>
              <a:t>China,</a:t>
            </a:r>
            <a:r>
              <a:rPr lang="zh-CN" altLang="en-US" sz="3100" dirty="0" smtClean="0"/>
              <a:t> </a:t>
            </a:r>
            <a:r>
              <a:rPr lang="en-US" altLang="zh-CN" sz="3100" dirty="0"/>
              <a:t>i</a:t>
            </a:r>
            <a:r>
              <a:rPr lang="en-US" altLang="zh-CN" sz="3100" dirty="0" smtClean="0"/>
              <a:t>n</a:t>
            </a:r>
            <a:r>
              <a:rPr lang="zh-CN" altLang="en-US" sz="3100" dirty="0" smtClean="0"/>
              <a:t> </a:t>
            </a:r>
            <a:r>
              <a:rPr lang="en-US" altLang="zh-CN" sz="3100" dirty="0" smtClean="0"/>
              <a:t>Feb</a:t>
            </a:r>
            <a:r>
              <a:rPr lang="zh-CN" altLang="en-US" sz="3100" dirty="0" smtClean="0"/>
              <a:t> </a:t>
            </a:r>
            <a:r>
              <a:rPr lang="en-US" altLang="zh-CN" sz="3100" dirty="0" smtClean="0"/>
              <a:t>2017,</a:t>
            </a:r>
            <a:r>
              <a:rPr lang="zh-CN" altLang="en-US" sz="3100" dirty="0" smtClean="0"/>
              <a:t> </a:t>
            </a:r>
            <a:r>
              <a:rPr lang="en-US" altLang="zh-CN" sz="3100" dirty="0"/>
              <a:t>t</a:t>
            </a:r>
            <a:r>
              <a:rPr lang="en-GB" sz="3100" dirty="0" err="1" smtClean="0"/>
              <a:t>en</a:t>
            </a:r>
            <a:r>
              <a:rPr lang="en-GB" sz="3100" dirty="0" smtClean="0"/>
              <a:t> </a:t>
            </a:r>
            <a:r>
              <a:rPr lang="en-GB" sz="3100" dirty="0"/>
              <a:t>executives from </a:t>
            </a:r>
            <a:r>
              <a:rPr lang="en-GB" sz="3100" dirty="0" smtClean="0"/>
              <a:t>CCTV</a:t>
            </a:r>
            <a:r>
              <a:rPr lang="zh-CN" altLang="en-US" sz="3100" dirty="0" smtClean="0"/>
              <a:t> </a:t>
            </a:r>
            <a:r>
              <a:rPr lang="en-GB" sz="3100" dirty="0" smtClean="0"/>
              <a:t>visited </a:t>
            </a:r>
            <a:r>
              <a:rPr lang="en-GB" sz="3100" dirty="0"/>
              <a:t>the UK independent production sector </a:t>
            </a:r>
            <a:r>
              <a:rPr lang="en-GB" sz="3100" dirty="0" smtClean="0"/>
              <a:t>in </a:t>
            </a:r>
            <a:r>
              <a:rPr lang="en-GB" sz="3100" dirty="0"/>
              <a:t>London, Bristol and </a:t>
            </a:r>
            <a:r>
              <a:rPr lang="en-GB" sz="3100" dirty="0" smtClean="0"/>
              <a:t>Brighton</a:t>
            </a:r>
            <a:r>
              <a:rPr lang="en-US" altLang="zh-CN" sz="3100" dirty="0" smtClean="0"/>
              <a:t>.</a:t>
            </a:r>
          </a:p>
          <a:p>
            <a:pPr marL="571500" indent="-571500" algn="l">
              <a:lnSpc>
                <a:spcPct val="150000"/>
              </a:lnSpc>
              <a:buFont typeface="Arial" charset="0"/>
              <a:buChar char="•"/>
            </a:pPr>
            <a:r>
              <a:rPr lang="en-GB" sz="3100" dirty="0"/>
              <a:t>Universities like Westminster </a:t>
            </a:r>
            <a:r>
              <a:rPr lang="en-GB" sz="3100" dirty="0" smtClean="0"/>
              <a:t>ha</a:t>
            </a:r>
            <a:r>
              <a:rPr lang="en-US" altLang="zh-CN" sz="3100" dirty="0" err="1" smtClean="0"/>
              <a:t>ve</a:t>
            </a:r>
            <a:r>
              <a:rPr lang="en-GB" sz="3100" dirty="0" smtClean="0"/>
              <a:t> </a:t>
            </a:r>
            <a:r>
              <a:rPr lang="en-GB" sz="3100" dirty="0"/>
              <a:t>launched China Media Research </a:t>
            </a:r>
            <a:r>
              <a:rPr lang="en-GB" sz="3100" dirty="0" smtClean="0"/>
              <a:t>Centre</a:t>
            </a:r>
            <a:r>
              <a:rPr lang="zh-CN" altLang="en-US" sz="3100" dirty="0" smtClean="0"/>
              <a:t> </a:t>
            </a:r>
            <a:r>
              <a:rPr lang="en-US" altLang="zh-CN" sz="3100" dirty="0" smtClean="0"/>
              <a:t>hosting</a:t>
            </a:r>
            <a:r>
              <a:rPr lang="en-GB" sz="3100" dirty="0" smtClean="0"/>
              <a:t> summer training</a:t>
            </a:r>
            <a:r>
              <a:rPr lang="en-US" altLang="zh-CN" sz="3100" dirty="0" smtClean="0"/>
              <a:t>s</a:t>
            </a:r>
            <a:r>
              <a:rPr lang="zh-CN" altLang="en-US" sz="3100" dirty="0"/>
              <a:t> </a:t>
            </a:r>
            <a:r>
              <a:rPr lang="en-GB" sz="3100" dirty="0" smtClean="0"/>
              <a:t>for </a:t>
            </a:r>
            <a:r>
              <a:rPr lang="en-GB" sz="3100" dirty="0"/>
              <a:t>Chinese media professionals every year.</a:t>
            </a:r>
            <a:endParaRPr lang="en-GB" sz="3100" dirty="0" smtClean="0"/>
          </a:p>
        </p:txBody>
      </p:sp>
    </p:spTree>
    <p:extLst>
      <p:ext uri="{BB962C8B-B14F-4D97-AF65-F5344CB8AC3E}">
        <p14:creationId xmlns:p14="http://schemas.microsoft.com/office/powerpoint/2010/main" val="1133298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14400" y="-135528"/>
            <a:ext cx="11099800" cy="2159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Silk</a:t>
            </a:r>
            <a:r>
              <a:rPr lang="zh-CN" altLang="en-US" sz="48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Road</a:t>
            </a:r>
            <a:r>
              <a:rPr lang="zh-CN" altLang="en-US" sz="48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at</a:t>
            </a:r>
            <a:r>
              <a:rPr lang="zh-CN" altLang="en-US" sz="48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ATF</a:t>
            </a:r>
            <a:r>
              <a:rPr lang="zh-CN" altLang="en-US" sz="48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zh-CN" sz="4800" b="1" dirty="0" smtClean="0">
                <a:latin typeface="Helvetica Neue" charset="0"/>
                <a:ea typeface="Helvetica Neue" charset="0"/>
                <a:cs typeface="Helvetica Neue" charset="0"/>
              </a:rPr>
              <a:t>2016</a:t>
            </a:r>
            <a:endParaRPr sz="45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8" name="logo-small-london-black.jpg"/>
          <p:cNvPicPr>
            <a:picLocks noChangeAspect="1"/>
          </p:cNvPicPr>
          <p:nvPr/>
        </p:nvPicPr>
        <p:blipFill>
          <a:blip r:embed="rId2">
            <a:alphaModFix amt="90081"/>
            <a:extLst/>
          </a:blip>
          <a:stretch>
            <a:fillRect/>
          </a:stretch>
        </p:blipFill>
        <p:spPr>
          <a:xfrm>
            <a:off x="10327419" y="8741897"/>
            <a:ext cx="1861523" cy="92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28" b="3616"/>
          <a:stretch/>
        </p:blipFill>
        <p:spPr>
          <a:xfrm>
            <a:off x="1892572" y="1616959"/>
            <a:ext cx="4313385" cy="65287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t="503" r="1888" b="-503"/>
          <a:stretch/>
        </p:blipFill>
        <p:spPr>
          <a:xfrm>
            <a:off x="6764704" y="1649287"/>
            <a:ext cx="4141096" cy="32134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04" y="5036268"/>
            <a:ext cx="4141096" cy="31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044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272938" y="3634344"/>
            <a:ext cx="138691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272116" lvl="1" indent="-370416" algn="l" defTabSz="457200">
              <a:buSzPct val="75000"/>
              <a:buChar char="•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 smtClean="0"/>
          </a:p>
          <a:p>
            <a:pPr lvl="1" indent="0" algn="l" defTabSz="457200"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sp>
        <p:nvSpPr>
          <p:cNvPr id="6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"/>
          <a:stretch/>
        </p:blipFill>
        <p:spPr>
          <a:xfrm>
            <a:off x="746449" y="607275"/>
            <a:ext cx="6126114" cy="7738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7836" y="7914144"/>
            <a:ext cx="4804200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GB" sz="2500" dirty="0" err="1"/>
              <a:t>Rabban</a:t>
            </a:r>
            <a:r>
              <a:rPr lang="en-GB" sz="2500" dirty="0"/>
              <a:t> Bar </a:t>
            </a:r>
            <a:r>
              <a:rPr lang="en-GB" sz="2500" dirty="0" err="1" smtClean="0"/>
              <a:t>Sauma</a:t>
            </a:r>
            <a:r>
              <a:rPr lang="en-GB" sz="2500" dirty="0"/>
              <a:t> </a:t>
            </a:r>
            <a:r>
              <a:rPr lang="en-US" altLang="zh-CN" sz="2500" dirty="0" smtClean="0"/>
              <a:t>(</a:t>
            </a:r>
            <a:r>
              <a:rPr lang="en-GB" sz="2500" dirty="0" smtClean="0"/>
              <a:t>1220–1294</a:t>
            </a:r>
            <a:r>
              <a:rPr lang="en-US" altLang="zh-CN" sz="2500" dirty="0" smtClean="0"/>
              <a:t>)</a:t>
            </a:r>
            <a:endParaRPr kumimoji="0" lang="en-GB" sz="2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0408" y="6812554"/>
            <a:ext cx="1117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b="1" i="1" dirty="0">
                <a:solidFill>
                  <a:srgbClr val="1A1A1A"/>
                </a:solidFill>
                <a:latin typeface="Times New Roman" charset="0"/>
                <a:ea typeface="Times New Roman" charset="0"/>
                <a:cs typeface="Times New Roman" charset="0"/>
              </a:rPr>
              <a:t>Media are means of extending and enlarging our organic sense lives into our </a:t>
            </a:r>
            <a:r>
              <a:rPr lang="en-GB" b="1" i="1" dirty="0" smtClean="0">
                <a:solidFill>
                  <a:srgbClr val="1A1A1A"/>
                </a:solidFill>
                <a:latin typeface="Times New Roman" charset="0"/>
                <a:ea typeface="Times New Roman" charset="0"/>
                <a:cs typeface="Times New Roman" charset="0"/>
              </a:rPr>
              <a:t>environment</a:t>
            </a:r>
            <a:r>
              <a:rPr lang="en-US" altLang="zh-CN" b="1" i="1" dirty="0" smtClean="0">
                <a:solidFill>
                  <a:srgbClr val="1A1A1A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algn="l"/>
            <a:r>
              <a:rPr lang="en-US" altLang="zh-CN" b="1" i="1" dirty="0" smtClean="0">
                <a:solidFill>
                  <a:srgbClr val="1A1A1A"/>
                </a:solidFill>
                <a:latin typeface="Times New Roman" charset="0"/>
                <a:ea typeface="Times New Roman" charset="0"/>
                <a:cs typeface="Times New Roman" charset="0"/>
              </a:rPr>
              <a:t>											</a:t>
            </a:r>
            <a:r>
              <a:rPr lang="zh-CN" altLang="en-US" b="1" i="1" dirty="0" smtClean="0">
                <a:solidFill>
                  <a:srgbClr val="1A1A1A"/>
                </a:solidFill>
                <a:latin typeface="Times New Roman" charset="0"/>
                <a:ea typeface="Times New Roman" charset="0"/>
                <a:cs typeface="Times New Roman" charset="0"/>
              </a:rPr>
              <a:t>     </a:t>
            </a:r>
            <a:r>
              <a:rPr lang="en-US" altLang="zh-CN" sz="3200" b="1" i="1" dirty="0" smtClean="0">
                <a:solidFill>
                  <a:srgbClr val="1A1A1A"/>
                </a:solidFill>
                <a:latin typeface="Times New Roman" charset="0"/>
                <a:ea typeface="Times New Roman" charset="0"/>
                <a:cs typeface="Times New Roman" charset="0"/>
              </a:rPr>
              <a:t>––</a:t>
            </a:r>
            <a:r>
              <a:rPr lang="zh-CN" altLang="en-US" sz="3200" b="1" i="1" dirty="0" smtClean="0">
                <a:solidFill>
                  <a:srgbClr val="1A1A1A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3200" b="1" i="1" dirty="0" smtClean="0">
                <a:solidFill>
                  <a:srgbClr val="1A1A1A"/>
                </a:solidFill>
                <a:latin typeface="Times New Roman" charset="0"/>
                <a:ea typeface="Times New Roman" charset="0"/>
                <a:cs typeface="Times New Roman" charset="0"/>
              </a:rPr>
              <a:t>Marshall McLuhan</a:t>
            </a:r>
            <a:endParaRPr lang="en-GB" sz="3200" b="1" i="1" dirty="0">
              <a:solidFill>
                <a:srgbClr val="1A1A1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141" y="355599"/>
            <a:ext cx="10651528" cy="640408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765110" y="0"/>
            <a:ext cx="11099800" cy="2159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sz="4500" b="1" dirty="0"/>
              <a:t>A Glimpse into Chinese Media System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sz="half" idx="1"/>
          </p:nvPr>
        </p:nvSpPr>
        <p:spPr>
          <a:xfrm>
            <a:off x="619906" y="215921"/>
            <a:ext cx="12036485" cy="353467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5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Three distinctive and yet inextricably intertwined sectors that jointly shape the Chinese media system and broader cultural </a:t>
            </a:r>
            <a:r>
              <a:rPr dirty="0" smtClean="0"/>
              <a:t>environment</a:t>
            </a:r>
            <a:r>
              <a:rPr lang="en-US" altLang="zh-CN" dirty="0" smtClean="0"/>
              <a:t>.</a:t>
            </a:r>
            <a:endParaRPr dirty="0"/>
          </a:p>
        </p:txBody>
      </p:sp>
      <p:graphicFrame>
        <p:nvGraphicFramePr>
          <p:cNvPr id="129" name="Table 129"/>
          <p:cNvGraphicFramePr/>
          <p:nvPr>
            <p:extLst>
              <p:ext uri="{D42A27DB-BD31-4B8C-83A1-F6EECF244321}">
                <p14:modId xmlns:p14="http://schemas.microsoft.com/office/powerpoint/2010/main" val="198256775"/>
              </p:ext>
            </p:extLst>
          </p:nvPr>
        </p:nvGraphicFramePr>
        <p:xfrm>
          <a:off x="615821" y="2537926"/>
          <a:ext cx="12040570" cy="5747658"/>
        </p:xfrm>
        <a:graphic>
          <a:graphicData uri="http://schemas.openxmlformats.org/drawingml/2006/table">
            <a:tbl>
              <a:tblPr firstRow="1" firstCol="1">
                <a:tableStyleId>{33BA23B1-9221-436E-865A-0063620EA4FD}</a:tableStyleId>
              </a:tblPr>
              <a:tblGrid>
                <a:gridCol w="3089279"/>
                <a:gridCol w="8951291"/>
              </a:tblGrid>
              <a:tr h="1308466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FFFFFF"/>
                          </a:solidFill>
                          <a:sym typeface="Helvetica"/>
                        </a:rPr>
                        <a:t>Sector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>
                          <a:solidFill>
                            <a:srgbClr val="FFFFFF"/>
                          </a:solidFill>
                          <a:sym typeface="Helvetica"/>
                        </a:rPr>
                        <a:t>Function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53585F"/>
                    </a:solidFill>
                  </a:tcPr>
                </a:tc>
              </a:tr>
              <a:tr h="130556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ym typeface="Helvetica"/>
                        </a:rPr>
                        <a:t>Party-state Media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Inform the nation through their domination in news and informational content provision.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</a:tr>
              <a:tr h="1554561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ym typeface="Helvetica"/>
                        </a:rPr>
                        <a:t>Transnational Media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Groom the elite with exclusive international news, business information, lifestyle tips and niche market entertainment.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</a:tr>
              <a:tr h="1579069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ym typeface="Helvetica"/>
                        </a:rPr>
                        <a:t>Domestic Private Media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dirty="0"/>
                        <a:t>Amuse the masses and mediate their multifaceted lived experiences with popular entertainment.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</a:tr>
            </a:tbl>
          </a:graphicData>
        </a:graphic>
      </p:graphicFrame>
      <p:sp>
        <p:nvSpPr>
          <p:cNvPr id="7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952500" y="19702"/>
            <a:ext cx="11727932" cy="2159000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r>
              <a:rPr lang="en-US" altLang="zh-CN" b="1" dirty="0" smtClean="0"/>
              <a:t>Five</a:t>
            </a:r>
            <a:r>
              <a:rPr lang="en-GB" b="1" dirty="0" smtClean="0"/>
              <a:t> </a:t>
            </a:r>
            <a:r>
              <a:rPr lang="en-US" altLang="zh-CN" b="1" dirty="0" smtClean="0"/>
              <a:t>D</a:t>
            </a:r>
            <a:r>
              <a:rPr lang="en-GB" b="1" dirty="0" err="1" smtClean="0"/>
              <a:t>imen</a:t>
            </a:r>
            <a:r>
              <a:rPr lang="en-US" altLang="zh-CN" b="1" dirty="0"/>
              <a:t>s</a:t>
            </a:r>
            <a:r>
              <a:rPr lang="en-GB" b="1" dirty="0" smtClean="0"/>
              <a:t>ions</a:t>
            </a:r>
            <a:r>
              <a:rPr lang="zh-CN" altLang="en-US" b="1" dirty="0"/>
              <a:t> </a:t>
            </a:r>
            <a:r>
              <a:rPr lang="en-US" altLang="zh-CN" b="1" dirty="0" smtClean="0"/>
              <a:t>(</a:t>
            </a:r>
            <a:r>
              <a:rPr lang="en-GB" b="1" dirty="0" err="1" smtClean="0"/>
              <a:t>Appadurai</a:t>
            </a:r>
            <a:r>
              <a:rPr lang="en-US" altLang="zh-CN" b="1" dirty="0"/>
              <a:t>)</a:t>
            </a:r>
            <a:endParaRPr lang="en-GB" b="1" dirty="0"/>
          </a:p>
        </p:txBody>
      </p:sp>
      <p:sp>
        <p:nvSpPr>
          <p:cNvPr id="145" name="Shape 145"/>
          <p:cNvSpPr>
            <a:spLocks noGrp="1"/>
          </p:cNvSpPr>
          <p:nvPr>
            <p:ph type="body" sz="half" idx="1"/>
          </p:nvPr>
        </p:nvSpPr>
        <p:spPr>
          <a:xfrm>
            <a:off x="952500" y="2626566"/>
            <a:ext cx="11419892" cy="4329909"/>
          </a:xfrm>
          <a:prstGeom prst="rect">
            <a:avLst/>
          </a:prstGeom>
        </p:spPr>
        <p:txBody>
          <a:bodyPr>
            <a:noAutofit/>
          </a:bodyPr>
          <a:lstStyle/>
          <a:p>
            <a:pPr lvl="1"/>
            <a:r>
              <a:rPr lang="en-GB" dirty="0" smtClean="0"/>
              <a:t>Flows </a:t>
            </a:r>
            <a:r>
              <a:rPr lang="en-GB" dirty="0"/>
              <a:t>of people</a:t>
            </a:r>
          </a:p>
          <a:p>
            <a:pPr lvl="1"/>
            <a:r>
              <a:rPr lang="en-GB" dirty="0"/>
              <a:t>Flows of technology</a:t>
            </a:r>
          </a:p>
          <a:p>
            <a:pPr lvl="1"/>
            <a:r>
              <a:rPr lang="en-GB" dirty="0"/>
              <a:t>Flows of capital</a:t>
            </a:r>
          </a:p>
          <a:p>
            <a:pPr lvl="1"/>
            <a:r>
              <a:rPr lang="en-GB" dirty="0"/>
              <a:t>Flows of media</a:t>
            </a:r>
          </a:p>
          <a:p>
            <a:pPr lvl="1"/>
            <a:r>
              <a:rPr lang="en-GB" dirty="0"/>
              <a:t>Flows of ideas</a:t>
            </a:r>
          </a:p>
        </p:txBody>
      </p:sp>
      <p:sp>
        <p:nvSpPr>
          <p:cNvPr id="9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77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952500" y="-17620"/>
            <a:ext cx="11727932" cy="2159000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r>
              <a:rPr lang="en-US" altLang="zh-CN" b="1" dirty="0" smtClean="0"/>
              <a:t>Media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F</a:t>
            </a:r>
            <a:r>
              <a:rPr lang="en-GB" b="1" dirty="0" smtClean="0"/>
              <a:t>lows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(</a:t>
            </a:r>
            <a:r>
              <a:rPr lang="en-GB" b="1" dirty="0" err="1"/>
              <a:t>Daya</a:t>
            </a:r>
            <a:r>
              <a:rPr lang="en-GB" b="1" dirty="0"/>
              <a:t> </a:t>
            </a:r>
            <a:r>
              <a:rPr lang="en-GB" b="1" dirty="0" err="1"/>
              <a:t>Thussu</a:t>
            </a:r>
            <a:r>
              <a:rPr lang="en-US" altLang="zh-CN" b="1" dirty="0" smtClean="0"/>
              <a:t>)</a:t>
            </a:r>
            <a:endParaRPr lang="en-GB" b="1" dirty="0"/>
          </a:p>
        </p:txBody>
      </p:sp>
      <p:sp>
        <p:nvSpPr>
          <p:cNvPr id="145" name="Shape 145"/>
          <p:cNvSpPr>
            <a:spLocks noGrp="1"/>
          </p:cNvSpPr>
          <p:nvPr>
            <p:ph type="body" sz="half" idx="1"/>
          </p:nvPr>
        </p:nvSpPr>
        <p:spPr>
          <a:xfrm>
            <a:off x="659987" y="1362269"/>
            <a:ext cx="12160274" cy="660607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altLang="zh-CN" sz="3800" dirty="0"/>
              <a:t>G</a:t>
            </a:r>
            <a:r>
              <a:rPr lang="en-GB" sz="3800" dirty="0" err="1" smtClean="0"/>
              <a:t>lobal</a:t>
            </a:r>
            <a:r>
              <a:rPr lang="en-GB" sz="3800" dirty="0" smtClean="0"/>
              <a:t> </a:t>
            </a:r>
            <a:r>
              <a:rPr lang="en-GB" sz="3800" dirty="0"/>
              <a:t>media </a:t>
            </a:r>
            <a:r>
              <a:rPr lang="en-GB" sz="3800" dirty="0" smtClean="0"/>
              <a:t>flows</a:t>
            </a:r>
            <a:r>
              <a:rPr lang="en-US" altLang="zh-CN" sz="3800" dirty="0" smtClean="0"/>
              <a:t>,</a:t>
            </a:r>
            <a:r>
              <a:rPr lang="zh-CN" altLang="en-US" sz="3800" dirty="0"/>
              <a:t> </a:t>
            </a:r>
            <a:r>
              <a:rPr lang="en-US" altLang="zh-CN" sz="3800" dirty="0" smtClean="0"/>
              <a:t>which</a:t>
            </a:r>
            <a:r>
              <a:rPr lang="zh-CN" altLang="en-US" sz="3800" dirty="0" smtClean="0"/>
              <a:t> </a:t>
            </a:r>
            <a:r>
              <a:rPr lang="en-US" altLang="zh-CN" sz="3800" dirty="0" smtClean="0"/>
              <a:t>are</a:t>
            </a:r>
            <a:r>
              <a:rPr lang="zh-CN" altLang="en-US" sz="3800" dirty="0" smtClean="0"/>
              <a:t> </a:t>
            </a:r>
            <a:r>
              <a:rPr lang="en-GB" sz="3800" dirty="0" smtClean="0"/>
              <a:t>the </a:t>
            </a:r>
            <a:r>
              <a:rPr lang="en-GB" sz="3800" dirty="0"/>
              <a:t>‘dominant flows’ of </a:t>
            </a:r>
            <a:r>
              <a:rPr lang="en-GB" sz="3800" dirty="0" smtClean="0"/>
              <a:t>A</a:t>
            </a:r>
            <a:r>
              <a:rPr lang="en-US" altLang="zh-CN" sz="3800" dirty="0" err="1" smtClean="0"/>
              <a:t>nglo</a:t>
            </a:r>
            <a:r>
              <a:rPr lang="en-US" altLang="zh-CN" sz="3800" dirty="0" smtClean="0"/>
              <a:t>-US.</a:t>
            </a:r>
            <a:r>
              <a:rPr lang="zh-CN" altLang="en-US" sz="3800" dirty="0" smtClean="0"/>
              <a:t> </a:t>
            </a:r>
            <a:r>
              <a:rPr lang="en-US" altLang="zh-CN" sz="3800" dirty="0" smtClean="0"/>
              <a:t>(CNN,</a:t>
            </a:r>
            <a:r>
              <a:rPr lang="zh-CN" altLang="en-US" sz="3800" dirty="0" smtClean="0"/>
              <a:t> </a:t>
            </a:r>
            <a:r>
              <a:rPr lang="en-US" altLang="zh-CN" sz="3800" dirty="0" smtClean="0"/>
              <a:t>BBC,</a:t>
            </a:r>
            <a:r>
              <a:rPr lang="zh-CN" altLang="en-US" sz="3800" dirty="0" smtClean="0"/>
              <a:t> </a:t>
            </a:r>
            <a:r>
              <a:rPr lang="en-US" altLang="zh-CN" sz="3800" dirty="0" err="1" smtClean="0"/>
              <a:t>etc</a:t>
            </a:r>
            <a:r>
              <a:rPr lang="en-US" altLang="zh-CN" sz="3800" dirty="0" smtClean="0"/>
              <a:t>)</a:t>
            </a:r>
            <a:endParaRPr lang="en-US" altLang="zh-CN" sz="3800" dirty="0"/>
          </a:p>
          <a:p>
            <a:pPr lvl="1"/>
            <a:r>
              <a:rPr lang="en-US" altLang="zh-CN" sz="3800" dirty="0" smtClean="0"/>
              <a:t>T</a:t>
            </a:r>
            <a:r>
              <a:rPr lang="en-GB" sz="3800" dirty="0" err="1" smtClean="0"/>
              <a:t>ransnational</a:t>
            </a:r>
            <a:r>
              <a:rPr lang="en-GB" sz="3800" dirty="0" smtClean="0"/>
              <a:t> </a:t>
            </a:r>
            <a:r>
              <a:rPr lang="en-GB" sz="3800" dirty="0"/>
              <a:t>flows which have a strong regional presence but </a:t>
            </a:r>
            <a:r>
              <a:rPr lang="en-GB" sz="3800" dirty="0" smtClean="0"/>
              <a:t>reach </a:t>
            </a:r>
            <a:r>
              <a:rPr lang="en-GB" sz="3800" dirty="0"/>
              <a:t>a global </a:t>
            </a:r>
            <a:r>
              <a:rPr lang="en-GB" sz="3800" dirty="0" smtClean="0"/>
              <a:t>audience</a:t>
            </a:r>
            <a:r>
              <a:rPr lang="en-US" altLang="zh-CN" sz="3800" dirty="0" smtClean="0"/>
              <a:t>.</a:t>
            </a:r>
            <a:r>
              <a:rPr lang="zh-CN" altLang="en-US" sz="3800" dirty="0" smtClean="0"/>
              <a:t> </a:t>
            </a:r>
            <a:r>
              <a:rPr lang="en-US" altLang="zh-CN" sz="3800" dirty="0" smtClean="0"/>
              <a:t>(Al</a:t>
            </a:r>
            <a:r>
              <a:rPr lang="zh-CN" altLang="en-US" sz="3800" dirty="0" smtClean="0"/>
              <a:t> </a:t>
            </a:r>
            <a:r>
              <a:rPr lang="en-US" altLang="zh-CN" sz="3800" dirty="0" smtClean="0"/>
              <a:t>Jazeera,</a:t>
            </a:r>
            <a:r>
              <a:rPr lang="zh-CN" altLang="en-US" sz="3800" dirty="0" smtClean="0"/>
              <a:t> </a:t>
            </a:r>
            <a:r>
              <a:rPr lang="en-US" altLang="zh-CN" sz="3800" dirty="0" smtClean="0"/>
              <a:t>RT,</a:t>
            </a:r>
            <a:r>
              <a:rPr lang="zh-CN" altLang="en-US" sz="3800" dirty="0" smtClean="0"/>
              <a:t> </a:t>
            </a:r>
            <a:r>
              <a:rPr lang="en-US" altLang="zh-CN" sz="3800" dirty="0" err="1" smtClean="0"/>
              <a:t>etc</a:t>
            </a:r>
            <a:r>
              <a:rPr lang="en-US" altLang="zh-CN" sz="3800" dirty="0" smtClean="0"/>
              <a:t>)</a:t>
            </a:r>
            <a:endParaRPr lang="en-GB" sz="3800" dirty="0" smtClean="0"/>
          </a:p>
          <a:p>
            <a:pPr lvl="1"/>
            <a:r>
              <a:rPr lang="en-US" altLang="zh-CN" sz="3800" dirty="0"/>
              <a:t>G</a:t>
            </a:r>
            <a:r>
              <a:rPr lang="en-GB" sz="3800" dirty="0" err="1" smtClean="0"/>
              <a:t>eo</a:t>
            </a:r>
            <a:r>
              <a:rPr lang="en-GB" sz="3800" dirty="0" smtClean="0"/>
              <a:t>-cultural </a:t>
            </a:r>
            <a:r>
              <a:rPr lang="en-GB" sz="3800" dirty="0"/>
              <a:t>flows which cater to specific cultural-linguistic </a:t>
            </a:r>
            <a:r>
              <a:rPr lang="en-GB" sz="3800" dirty="0" smtClean="0"/>
              <a:t>audiences</a:t>
            </a:r>
            <a:r>
              <a:rPr lang="en-US" altLang="zh-CN" sz="3800" dirty="0" smtClean="0"/>
              <a:t>.</a:t>
            </a:r>
            <a:r>
              <a:rPr lang="zh-CN" altLang="en-US" sz="3800" dirty="0" smtClean="0"/>
              <a:t> </a:t>
            </a:r>
            <a:r>
              <a:rPr lang="en-US" altLang="zh-CN" sz="3800" dirty="0" smtClean="0"/>
              <a:t>(Phoenix</a:t>
            </a:r>
            <a:r>
              <a:rPr lang="zh-CN" altLang="en-US" sz="3800" dirty="0" smtClean="0"/>
              <a:t> </a:t>
            </a:r>
            <a:r>
              <a:rPr lang="en-US" altLang="zh-CN" sz="3800" dirty="0" smtClean="0"/>
              <a:t>TV,</a:t>
            </a:r>
            <a:r>
              <a:rPr lang="zh-CN" altLang="en-US" sz="3800" dirty="0" smtClean="0"/>
              <a:t> </a:t>
            </a:r>
            <a:r>
              <a:rPr lang="en-US" altLang="zh-CN" sz="3800" dirty="0" err="1" smtClean="0"/>
              <a:t>etc</a:t>
            </a:r>
            <a:r>
              <a:rPr lang="en-US" altLang="zh-CN" sz="3800" dirty="0" smtClean="0"/>
              <a:t>)</a:t>
            </a:r>
            <a:endParaRPr lang="en-GB" sz="3800" dirty="0"/>
          </a:p>
        </p:txBody>
      </p:sp>
      <p:sp>
        <p:nvSpPr>
          <p:cNvPr id="13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342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-3862872" y="-91192"/>
            <a:ext cx="21423084" cy="2159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 altLang="zh-CN" sz="4200" b="1" dirty="0" smtClean="0"/>
              <a:t>I.</a:t>
            </a:r>
            <a:r>
              <a:rPr lang="zh-CN" altLang="en-US" sz="4200" b="1" dirty="0"/>
              <a:t> </a:t>
            </a:r>
            <a:r>
              <a:rPr lang="en-GB" sz="4200" b="1" dirty="0" smtClean="0"/>
              <a:t>UK-China Television</a:t>
            </a:r>
            <a:r>
              <a:rPr lang="zh-CN" altLang="en-US" sz="4200" b="1" dirty="0" smtClean="0"/>
              <a:t> </a:t>
            </a:r>
            <a:r>
              <a:rPr lang="en-GB" sz="4200" b="1" dirty="0" smtClean="0"/>
              <a:t>Coproduction </a:t>
            </a:r>
            <a:r>
              <a:rPr lang="en-GB" sz="4200" b="1" dirty="0"/>
              <a:t>Treaty</a:t>
            </a:r>
            <a:r>
              <a:rPr lang="en-US" sz="4200" b="1" dirty="0"/>
              <a:t> </a:t>
            </a:r>
            <a:endParaRPr lang="en-GB" sz="4200" b="1" dirty="0"/>
          </a:p>
        </p:txBody>
      </p:sp>
      <p:sp>
        <p:nvSpPr>
          <p:cNvPr id="145" name="Shape 145"/>
          <p:cNvSpPr>
            <a:spLocks noGrp="1"/>
          </p:cNvSpPr>
          <p:nvPr>
            <p:ph type="body" sz="half" idx="1"/>
          </p:nvPr>
        </p:nvSpPr>
        <p:spPr>
          <a:xfrm>
            <a:off x="474812" y="1436172"/>
            <a:ext cx="12020446" cy="691876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GB" sz="3400" dirty="0"/>
              <a:t>£55m fund annually for the UK television industry for accessing the burgeoning Chinese market.</a:t>
            </a:r>
            <a:r>
              <a:rPr lang="en-US" sz="3400" dirty="0"/>
              <a:t> </a:t>
            </a:r>
            <a:endParaRPr lang="en-GB" sz="3400" dirty="0"/>
          </a:p>
          <a:p>
            <a:pPr lvl="1"/>
            <a:r>
              <a:rPr lang="en-US" altLang="zh-CN" sz="3400" dirty="0" smtClean="0"/>
              <a:t>According</a:t>
            </a:r>
            <a:r>
              <a:rPr lang="zh-CN" altLang="en-US" sz="3400" dirty="0" smtClean="0"/>
              <a:t> </a:t>
            </a:r>
            <a:r>
              <a:rPr lang="en-US" altLang="zh-CN" sz="3400" dirty="0" smtClean="0"/>
              <a:t>to</a:t>
            </a:r>
            <a:r>
              <a:rPr lang="zh-CN" altLang="en-US" sz="3400" dirty="0" smtClean="0"/>
              <a:t> </a:t>
            </a:r>
            <a:r>
              <a:rPr lang="en-US" altLang="zh-CN" sz="3400" dirty="0" smtClean="0"/>
              <a:t>FCO,</a:t>
            </a:r>
            <a:r>
              <a:rPr lang="zh-CN" altLang="en-US" sz="3400" dirty="0"/>
              <a:t> </a:t>
            </a:r>
            <a:r>
              <a:rPr lang="en-US" altLang="zh-CN" sz="3400" dirty="0" smtClean="0"/>
              <a:t>the</a:t>
            </a:r>
            <a:r>
              <a:rPr lang="en-GB" sz="3400" dirty="0" smtClean="0"/>
              <a:t> </a:t>
            </a:r>
            <a:r>
              <a:rPr lang="en-GB" sz="3400" dirty="0"/>
              <a:t>aim is to create television programmes that combine the cultural characteristics of both countries. </a:t>
            </a:r>
            <a:endParaRPr lang="en-GB" sz="3400" dirty="0" smtClean="0"/>
          </a:p>
          <a:p>
            <a:pPr lvl="1"/>
            <a:r>
              <a:rPr lang="en-GB" sz="3400" dirty="0" smtClean="0"/>
              <a:t>This </a:t>
            </a:r>
            <a:r>
              <a:rPr lang="en-GB" sz="3400" dirty="0"/>
              <a:t>was signed at the 2016 Sino-UK High Level People to People Dialogue along with other agreements (ones with British Museum, British Library, Tate Britain and Durham University</a:t>
            </a:r>
            <a:r>
              <a:rPr lang="en-GB" sz="3400" dirty="0" smtClean="0"/>
              <a:t>)</a:t>
            </a:r>
            <a:r>
              <a:rPr lang="en-US" altLang="zh-CN" sz="3400" dirty="0" smtClean="0"/>
              <a:t>.</a:t>
            </a:r>
            <a:endParaRPr lang="en-GB" sz="3400" dirty="0"/>
          </a:p>
        </p:txBody>
      </p:sp>
      <p:sp>
        <p:nvSpPr>
          <p:cNvPr id="9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432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52500" y="-80684"/>
            <a:ext cx="11099800" cy="2159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altLang="zh-CN" sz="4000" b="1" i="1" dirty="0" smtClean="0"/>
              <a:t>Chinese</a:t>
            </a:r>
            <a:r>
              <a:rPr lang="zh-CN" altLang="en-US" sz="4000" b="1" i="1" dirty="0" smtClean="0"/>
              <a:t> </a:t>
            </a:r>
            <a:r>
              <a:rPr lang="en-US" altLang="zh-CN" sz="4000" b="1" i="1" dirty="0" smtClean="0"/>
              <a:t>New</a:t>
            </a:r>
            <a:r>
              <a:rPr lang="zh-CN" altLang="en-US" sz="4000" b="1" i="1" dirty="0" smtClean="0"/>
              <a:t> </a:t>
            </a:r>
            <a:r>
              <a:rPr lang="en-US" altLang="zh-CN" sz="4000" b="1" i="1" dirty="0" smtClean="0"/>
              <a:t>Year:</a:t>
            </a:r>
            <a:r>
              <a:rPr lang="zh-CN" altLang="en-US" sz="4000" b="1" i="1" dirty="0" smtClean="0"/>
              <a:t> </a:t>
            </a:r>
            <a:r>
              <a:rPr lang="en-US" altLang="zh-CN" sz="4000" b="1" i="1" dirty="0" smtClean="0"/>
              <a:t/>
            </a:r>
            <a:br>
              <a:rPr lang="en-US" altLang="zh-CN" sz="4000" b="1" i="1" dirty="0" smtClean="0"/>
            </a:br>
            <a:r>
              <a:rPr lang="en-US" altLang="zh-CN" sz="4000" b="1" i="1" dirty="0" smtClean="0"/>
              <a:t>The</a:t>
            </a:r>
            <a:r>
              <a:rPr lang="zh-CN" altLang="en-US" sz="4000" b="1" i="1" dirty="0" smtClean="0"/>
              <a:t> </a:t>
            </a:r>
            <a:r>
              <a:rPr lang="en-US" altLang="zh-CN" sz="4000" b="1" i="1" dirty="0" smtClean="0"/>
              <a:t>Biggest</a:t>
            </a:r>
            <a:r>
              <a:rPr lang="zh-CN" altLang="en-US" sz="4000" b="1" i="1" dirty="0" smtClean="0"/>
              <a:t> </a:t>
            </a:r>
            <a:r>
              <a:rPr lang="en-US" altLang="zh-CN" sz="4000" b="1" i="1" dirty="0" smtClean="0"/>
              <a:t>Celebration</a:t>
            </a:r>
            <a:r>
              <a:rPr lang="zh-CN" altLang="en-US" sz="4000" b="1" i="1" dirty="0" smtClean="0"/>
              <a:t> </a:t>
            </a:r>
            <a:r>
              <a:rPr lang="en-US" altLang="zh-CN" sz="4000" b="1" i="1" dirty="0" smtClean="0"/>
              <a:t>on</a:t>
            </a:r>
            <a:r>
              <a:rPr lang="zh-CN" altLang="en-US" sz="4000" b="1" i="1" dirty="0" smtClean="0"/>
              <a:t> </a:t>
            </a:r>
            <a:r>
              <a:rPr lang="en-US" altLang="zh-CN" sz="4000" b="1" i="1" dirty="0" smtClean="0"/>
              <a:t>Earth</a:t>
            </a:r>
            <a:r>
              <a:rPr lang="zh-CN" altLang="en-US" sz="4000" b="1" i="1" dirty="0" smtClean="0"/>
              <a:t> </a:t>
            </a:r>
            <a:endParaRPr sz="4000" b="1" dirty="0"/>
          </a:p>
        </p:txBody>
      </p:sp>
      <p:sp>
        <p:nvSpPr>
          <p:cNvPr id="7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8" name="logo-small-london-black.jpg"/>
          <p:cNvPicPr>
            <a:picLocks noChangeAspect="1"/>
          </p:cNvPicPr>
          <p:nvPr/>
        </p:nvPicPr>
        <p:blipFill>
          <a:blip r:embed="rId2">
            <a:alphaModFix amt="90081"/>
            <a:extLst/>
          </a:blip>
          <a:stretch>
            <a:fillRect/>
          </a:stretch>
        </p:blipFill>
        <p:spPr>
          <a:xfrm>
            <a:off x="10327419" y="8741897"/>
            <a:ext cx="1861523" cy="92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88" y="1812044"/>
            <a:ext cx="3953916" cy="3433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781" y="5420614"/>
            <a:ext cx="5694299" cy="32030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>
          <a:xfrm>
            <a:off x="6202443" y="1830537"/>
            <a:ext cx="5694298" cy="3415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96" y="6274218"/>
            <a:ext cx="2572193" cy="146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872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52500" y="283896"/>
            <a:ext cx="11099800" cy="2159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altLang="zh-CN" sz="4000" b="1" i="1" dirty="0" smtClean="0"/>
              <a:t>Chinese</a:t>
            </a:r>
            <a:r>
              <a:rPr lang="zh-CN" altLang="en-US" sz="4000" b="1" i="1" dirty="0" smtClean="0"/>
              <a:t> </a:t>
            </a:r>
            <a:r>
              <a:rPr lang="en-US" altLang="zh-CN" sz="4000" b="1" i="1" dirty="0" smtClean="0"/>
              <a:t>New</a:t>
            </a:r>
            <a:r>
              <a:rPr lang="zh-CN" altLang="en-US" sz="4000" b="1" i="1" dirty="0" smtClean="0"/>
              <a:t> </a:t>
            </a:r>
            <a:r>
              <a:rPr lang="en-US" altLang="zh-CN" sz="4000" b="1" i="1" dirty="0" smtClean="0"/>
              <a:t>Year:</a:t>
            </a:r>
            <a:r>
              <a:rPr lang="zh-CN" altLang="en-US" sz="4000" b="1" i="1" dirty="0" smtClean="0"/>
              <a:t> </a:t>
            </a:r>
            <a:r>
              <a:rPr lang="en-US" altLang="zh-CN" sz="4000" b="1" i="1" dirty="0" smtClean="0"/>
              <a:t/>
            </a:r>
            <a:br>
              <a:rPr lang="en-US" altLang="zh-CN" sz="4000" b="1" i="1" dirty="0" smtClean="0"/>
            </a:br>
            <a:r>
              <a:rPr lang="en-US" altLang="zh-CN" sz="4000" b="1" dirty="0"/>
              <a:t>BARB</a:t>
            </a:r>
            <a:r>
              <a:rPr lang="zh-CN" altLang="en-US" sz="4000" b="1" dirty="0"/>
              <a:t> </a:t>
            </a:r>
            <a:r>
              <a:rPr lang="en-US" altLang="zh-CN" sz="4000" b="1" dirty="0" smtClean="0"/>
              <a:t>Data</a:t>
            </a:r>
            <a:r>
              <a:rPr lang="zh-CN" altLang="en-US" sz="4000" b="1" dirty="0"/>
              <a:t> </a:t>
            </a:r>
            <a:r>
              <a:rPr lang="en-US" altLang="zh-CN" sz="4000" b="1" dirty="0" smtClean="0"/>
              <a:t>TX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Feb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2016</a:t>
            </a:r>
            <a:r>
              <a:rPr lang="en-US" altLang="zh-CN" sz="4000" b="1" i="1" dirty="0" smtClean="0"/>
              <a:t/>
            </a:r>
            <a:br>
              <a:rPr lang="en-US" altLang="zh-CN" sz="4000" b="1" i="1" dirty="0" smtClean="0"/>
            </a:br>
            <a:endParaRPr sz="4000" b="1" dirty="0"/>
          </a:p>
        </p:txBody>
      </p:sp>
      <p:sp>
        <p:nvSpPr>
          <p:cNvPr id="7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8" name="logo-small-london-black.jpg"/>
          <p:cNvPicPr>
            <a:picLocks noChangeAspect="1"/>
          </p:cNvPicPr>
          <p:nvPr/>
        </p:nvPicPr>
        <p:blipFill>
          <a:blip r:embed="rId2">
            <a:alphaModFix amt="90081"/>
            <a:extLst/>
          </a:blip>
          <a:stretch>
            <a:fillRect/>
          </a:stretch>
        </p:blipFill>
        <p:spPr>
          <a:xfrm>
            <a:off x="10327419" y="8741897"/>
            <a:ext cx="1861523" cy="92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8380" y="7763294"/>
            <a:ext cx="643926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b="1" dirty="0" smtClean="0"/>
              <a:t>UK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BARB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Data:15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Feb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–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21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Feb,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2016</a:t>
            </a:r>
            <a:endParaRPr kumimoji="0" lang="en-GB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7716" y="7053997"/>
            <a:ext cx="471924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altLang="zh-CN" b="1" dirty="0"/>
              <a:t>(TX14-16th</a:t>
            </a:r>
            <a:r>
              <a:rPr lang="zh-CN" altLang="en-US" b="1" dirty="0"/>
              <a:t> </a:t>
            </a:r>
            <a:r>
              <a:rPr lang="en-US" altLang="zh-CN" b="1" dirty="0"/>
              <a:t>Feb</a:t>
            </a:r>
            <a:r>
              <a:rPr lang="zh-CN" altLang="en-US" b="1" dirty="0"/>
              <a:t> </a:t>
            </a:r>
            <a:r>
              <a:rPr lang="en-US" altLang="zh-CN" b="1" dirty="0"/>
              <a:t>2016)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43" y="1809822"/>
            <a:ext cx="11708148" cy="675716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716831" y="5378639"/>
            <a:ext cx="9626630" cy="4664"/>
          </a:xfrm>
          <a:prstGeom prst="line">
            <a:avLst/>
          </a:prstGeom>
          <a:noFill/>
          <a:ln w="47625" cap="flat">
            <a:solidFill>
              <a:srgbClr val="C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47382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14400" y="-98206"/>
            <a:ext cx="11099800" cy="2159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GB" sz="4800" b="1" dirty="0" smtClean="0"/>
              <a:t>Planet </a:t>
            </a:r>
            <a:r>
              <a:rPr lang="en-GB" sz="4800" b="1" dirty="0"/>
              <a:t>Earth II </a:t>
            </a:r>
            <a:endParaRPr sz="4500" b="1" dirty="0"/>
          </a:p>
        </p:txBody>
      </p:sp>
      <p:sp>
        <p:nvSpPr>
          <p:cNvPr id="7" name="Shape 122"/>
          <p:cNvSpPr/>
          <p:nvPr/>
        </p:nvSpPr>
        <p:spPr>
          <a:xfrm>
            <a:off x="595" y="8622974"/>
            <a:ext cx="13003610" cy="1130300"/>
          </a:xfrm>
          <a:prstGeom prst="rect">
            <a:avLst/>
          </a:prstGeom>
          <a:solidFill>
            <a:srgbClr val="021D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>
              <a:ln>
                <a:solidFill>
                  <a:srgbClr val="021D41"/>
                </a:solidFill>
              </a:ln>
            </a:endParaRPr>
          </a:p>
        </p:txBody>
      </p:sp>
      <p:pic>
        <p:nvPicPr>
          <p:cNvPr id="8" name="logo-small-london-black.jpg"/>
          <p:cNvPicPr>
            <a:picLocks noChangeAspect="1"/>
          </p:cNvPicPr>
          <p:nvPr/>
        </p:nvPicPr>
        <p:blipFill>
          <a:blip r:embed="rId2">
            <a:alphaModFix amt="90081"/>
            <a:extLst/>
          </a:blip>
          <a:stretch>
            <a:fillRect/>
          </a:stretch>
        </p:blipFill>
        <p:spPr>
          <a:xfrm>
            <a:off x="10327419" y="8741897"/>
            <a:ext cx="1861523" cy="92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5876" r="5326" b="5064"/>
          <a:stretch/>
        </p:blipFill>
        <p:spPr>
          <a:xfrm>
            <a:off x="9227337" y="8741897"/>
            <a:ext cx="937081" cy="924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71" y="8691367"/>
            <a:ext cx="2020537" cy="100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8" y="1685119"/>
            <a:ext cx="11209712" cy="630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605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2646</TotalTime>
  <Words>497</Words>
  <Application>Microsoft Macintosh PowerPoint</Application>
  <PresentationFormat>Custom</PresentationFormat>
  <Paragraphs>54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Helvetica</vt:lpstr>
      <vt:lpstr>Helvetica Light</vt:lpstr>
      <vt:lpstr>Helvetica Neue</vt:lpstr>
      <vt:lpstr>宋体</vt:lpstr>
      <vt:lpstr>Arial</vt:lpstr>
      <vt:lpstr>Calibri</vt:lpstr>
      <vt:lpstr>Times New Roman</vt:lpstr>
      <vt:lpstr>White</vt:lpstr>
      <vt:lpstr>Television Collaborations between China and the UK: From Chinese New Year to Dancing on Ice </vt:lpstr>
      <vt:lpstr>PowerPoint Presentation</vt:lpstr>
      <vt:lpstr>A Glimpse into Chinese Media System</vt:lpstr>
      <vt:lpstr>Five Dimensions (Appadurai)</vt:lpstr>
      <vt:lpstr>Media Flows (Daya Thussu)</vt:lpstr>
      <vt:lpstr>I. UK-China Television Coproduction Treaty </vt:lpstr>
      <vt:lpstr>Chinese New Year:  The Biggest Celebration on Earth </vt:lpstr>
      <vt:lpstr>Chinese New Year:  BARB Data TX Feb 2016 </vt:lpstr>
      <vt:lpstr>Planet Earth II </vt:lpstr>
      <vt:lpstr>II. Sino-UK Format Trade</vt:lpstr>
      <vt:lpstr>Case Study: Dancing on Ice</vt:lpstr>
      <vt:lpstr>Dancing on Ice: UK</vt:lpstr>
      <vt:lpstr>Dancing on Ice: China</vt:lpstr>
      <vt:lpstr>II. Sino-UK Format Trade</vt:lpstr>
      <vt:lpstr>III. Staff Visit and Exchanges</vt:lpstr>
      <vt:lpstr>Silk Road at ATF 2016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Freedoms vs. Implicit Fears: Production Studies on Chinese Multiplatform Television</dc:title>
  <cp:lastModifiedBy>Lisa Lin</cp:lastModifiedBy>
  <cp:revision>46</cp:revision>
  <cp:lastPrinted>2017-06-15T13:03:20Z</cp:lastPrinted>
  <dcterms:modified xsi:type="dcterms:W3CDTF">2018-01-03T09:54:40Z</dcterms:modified>
</cp:coreProperties>
</file>