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70" r:id="rId3"/>
    <p:sldId id="259" r:id="rId4"/>
    <p:sldId id="258" r:id="rId5"/>
    <p:sldId id="260" r:id="rId6"/>
    <p:sldId id="264" r:id="rId7"/>
    <p:sldId id="263" r:id="rId8"/>
    <p:sldId id="269" r:id="rId9"/>
    <p:sldId id="265" r:id="rId10"/>
    <p:sldId id="268" r:id="rId11"/>
    <p:sldId id="26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955"/>
    <a:srgbClr val="85A992"/>
    <a:srgbClr val="4C6D58"/>
    <a:srgbClr val="466452"/>
    <a:srgbClr val="3A5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9"/>
    <p:restoredTop sz="94643"/>
  </p:normalViewPr>
  <p:slideViewPr>
    <p:cSldViewPr snapToGrid="0" snapToObjects="1">
      <p:cViewPr>
        <p:scale>
          <a:sx n="75" d="100"/>
          <a:sy n="75" d="100"/>
        </p:scale>
        <p:origin x="153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6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60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2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6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2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5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6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5613A65-71AA-3341-8BC1-66EA00B5E72C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2FCE7B3-0690-AA41-8B14-39A991BE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C30C-CEAE-F043-A831-73F3FAC42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9352B-1E16-7549-B3F1-17B63D871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9E8138DB-01A8-0F45-8134-2A2EB85EF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231" y="173736"/>
            <a:ext cx="8563770" cy="6510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400" y="435873"/>
            <a:ext cx="3221831" cy="5986254"/>
          </a:xfrm>
          <a:prstGeom prst="rect">
            <a:avLst/>
          </a:prstGeom>
          <a:solidFill>
            <a:srgbClr val="49695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300" b="1" dirty="0" smtClean="0">
                <a:solidFill>
                  <a:schemeClr val="bg1"/>
                </a:solidFill>
              </a:rPr>
              <a:t>The Dutch Child Labour Due Diligence Law</a:t>
            </a:r>
          </a:p>
          <a:p>
            <a:pPr algn="r"/>
            <a:r>
              <a:rPr lang="en-GB" sz="2500" b="1" dirty="0" smtClean="0">
                <a:solidFill>
                  <a:schemeClr val="bg1"/>
                </a:solidFill>
              </a:rPr>
              <a:t>Key elements, comparative perspective, limitations and critiques</a:t>
            </a:r>
          </a:p>
          <a:p>
            <a:endParaRPr lang="en-GB" b="1" dirty="0" smtClean="0">
              <a:solidFill>
                <a:schemeClr val="bg1"/>
              </a:solidFill>
            </a:endParaRP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Anneloes Hoff</a:t>
            </a:r>
          </a:p>
          <a:p>
            <a:r>
              <a:rPr lang="en-GB" i="1" dirty="0" smtClean="0">
                <a:solidFill>
                  <a:schemeClr val="bg1"/>
                </a:solidFill>
              </a:rPr>
              <a:t>DPhil Candidate in Socio-Legal Studies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University of Oxford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4 March 2020</a:t>
            </a:r>
          </a:p>
        </p:txBody>
      </p:sp>
    </p:spTree>
    <p:extLst>
      <p:ext uri="{BB962C8B-B14F-4D97-AF65-F5344CB8AC3E}">
        <p14:creationId xmlns:p14="http://schemas.microsoft.com/office/powerpoint/2010/main" val="418642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Comparative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922777" cy="3911601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More limited scope: only child labour (but CSO desire to </a:t>
            </a:r>
            <a:r>
              <a:rPr lang="en-GB" sz="2000" dirty="0" smtClean="0"/>
              <a:t>expand</a:t>
            </a:r>
            <a:r>
              <a:rPr lang="en-GB" sz="2000" dirty="0" smtClean="0"/>
              <a:t>)</a:t>
            </a:r>
            <a:endParaRPr lang="en-GB" sz="2000" dirty="0"/>
          </a:p>
          <a:p>
            <a:r>
              <a:rPr lang="en-GB" sz="2000" dirty="0"/>
              <a:t>Wider application: not nationality of company, but nationality of end-users as point of departure</a:t>
            </a:r>
          </a:p>
          <a:p>
            <a:r>
              <a:rPr lang="en-GB" sz="2000" dirty="0"/>
              <a:t>Harder sanctions</a:t>
            </a:r>
          </a:p>
          <a:p>
            <a:pPr lvl="1"/>
            <a:r>
              <a:rPr lang="en-GB" sz="1800" dirty="0" smtClean="0"/>
              <a:t>Potential criminal </a:t>
            </a:r>
            <a:r>
              <a:rPr lang="en-GB" sz="1800" dirty="0"/>
              <a:t>liability </a:t>
            </a:r>
            <a:r>
              <a:rPr lang="en-GB" sz="1800" dirty="0" smtClean="0"/>
              <a:t>of directors </a:t>
            </a:r>
            <a:r>
              <a:rPr lang="en-GB" sz="1800" dirty="0" smtClean="0"/>
              <a:t>(repeat offenders)</a:t>
            </a:r>
            <a:endParaRPr lang="en-GB" sz="1800" dirty="0"/>
          </a:p>
          <a:p>
            <a:r>
              <a:rPr lang="en-GB" sz="2000" dirty="0"/>
              <a:t>First to mandate the appointment of a supervisory authority</a:t>
            </a:r>
          </a:p>
          <a:p>
            <a:r>
              <a:rPr lang="en-GB" sz="2000" dirty="0"/>
              <a:t>No specific requirements (although expectation is that the general administrative orders will provide more specificity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Declaration is once-off (unlike annual statements under UK MSA)</a:t>
            </a:r>
            <a:endParaRPr lang="en-GB" sz="2000" dirty="0"/>
          </a:p>
          <a:p>
            <a:r>
              <a:rPr lang="en-GB" sz="2000" dirty="0"/>
              <a:t>Suggested role for voluntary initiatives (CSR </a:t>
            </a:r>
            <a:r>
              <a:rPr lang="en-GB" sz="2000" dirty="0" smtClean="0"/>
              <a:t>covenants indirectly alluded to)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138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Voluntary guidelines vs binding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92797" cy="4051300"/>
          </a:xfrm>
        </p:spPr>
        <p:txBody>
          <a:bodyPr>
            <a:noAutofit/>
          </a:bodyPr>
          <a:lstStyle/>
          <a:p>
            <a:r>
              <a:rPr lang="en-GB" sz="2000" dirty="0"/>
              <a:t>Dutch NAP (2013): focus on sector-specific CSR covenants between companies, government, trade unions, NGOs</a:t>
            </a:r>
          </a:p>
          <a:p>
            <a:pPr lvl="1"/>
            <a:r>
              <a:rPr lang="en-GB" sz="1800" dirty="0"/>
              <a:t>Dutch governance culture (‘polder model’) </a:t>
            </a:r>
            <a:endParaRPr lang="en-GB" sz="1800" dirty="0" smtClean="0"/>
          </a:p>
          <a:p>
            <a:pPr lvl="1"/>
            <a:r>
              <a:rPr lang="en-GB" sz="1800" dirty="0" smtClean="0"/>
              <a:t>Covenants </a:t>
            </a:r>
            <a:r>
              <a:rPr lang="en-GB" sz="1800" dirty="0" smtClean="0"/>
              <a:t>addres</a:t>
            </a:r>
            <a:r>
              <a:rPr lang="en-GB" sz="1800" dirty="0" smtClean="0"/>
              <a:t>s wide scope of social and environmental issues, include due diligence, but are not legally binding and cannot be enforced</a:t>
            </a:r>
            <a:endParaRPr lang="en-GB" sz="2000" dirty="0"/>
          </a:p>
          <a:p>
            <a:r>
              <a:rPr lang="en-GB" sz="2000" dirty="0"/>
              <a:t>Child </a:t>
            </a:r>
            <a:r>
              <a:rPr lang="en-GB" sz="2000" dirty="0" smtClean="0"/>
              <a:t>Labour Due Diligence </a:t>
            </a:r>
            <a:r>
              <a:rPr lang="en-GB" sz="2000" dirty="0"/>
              <a:t>Law art. 5.4: </a:t>
            </a:r>
          </a:p>
          <a:p>
            <a:pPr lvl="1"/>
            <a:r>
              <a:rPr lang="en-GB" sz="1800" dirty="0"/>
              <a:t>“Our Minister may approve a </a:t>
            </a:r>
            <a:r>
              <a:rPr lang="en-GB" sz="1800" u="sng" dirty="0"/>
              <a:t>joint action plan</a:t>
            </a:r>
            <a:r>
              <a:rPr lang="en-GB" sz="1800" dirty="0"/>
              <a:t> intended to ensure that the enterprises that sign up to It act with due diligence to prevent goods or services from being produced with the aid of child labour, </a:t>
            </a:r>
            <a:r>
              <a:rPr lang="en-GB" sz="1800" u="sng" dirty="0"/>
              <a:t>concluded between one or more civil society organisations and workers’ or employers’ organisations.</a:t>
            </a:r>
            <a:r>
              <a:rPr lang="en-GB" sz="1800" dirty="0"/>
              <a:t> An enterprise that acts in accordance with a joint action plan approved by Our Minister acts with due diligence”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6973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93E42-0150-4E71-BE5F-24F2B5F4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Limitations</a:t>
            </a:r>
            <a:r>
              <a:rPr lang="nl-NL" b="1" dirty="0"/>
              <a:t> and </a:t>
            </a:r>
            <a:r>
              <a:rPr lang="nl-NL" b="1" dirty="0" err="1"/>
              <a:t>critiques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12B3E0-71FB-42E1-A3DB-2F7BA1F6A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730760" cy="39882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lot left to be defined in general administrative </a:t>
            </a:r>
            <a:r>
              <a:rPr lang="en-US" dirty="0" smtClean="0"/>
              <a:t>orders</a:t>
            </a:r>
            <a:endParaRPr lang="en-US" dirty="0"/>
          </a:p>
          <a:p>
            <a:pPr lvl="1"/>
            <a:r>
              <a:rPr lang="en-US" dirty="0"/>
              <a:t>Particularly the supervisory authority</a:t>
            </a:r>
          </a:p>
          <a:p>
            <a:pPr lvl="1"/>
            <a:r>
              <a:rPr lang="nl-NL" dirty="0" err="1"/>
              <a:t>Ample</a:t>
            </a:r>
            <a:r>
              <a:rPr lang="nl-NL" dirty="0"/>
              <a:t> room </a:t>
            </a:r>
            <a:r>
              <a:rPr lang="nl-NL" dirty="0" err="1"/>
              <a:t>for</a:t>
            </a:r>
            <a:r>
              <a:rPr lang="nl-NL" dirty="0"/>
              <a:t> business lobby</a:t>
            </a:r>
          </a:p>
          <a:p>
            <a:r>
              <a:rPr lang="nl-NL" dirty="0"/>
              <a:t>Relative vagueness</a:t>
            </a:r>
          </a:p>
          <a:p>
            <a:pPr lvl="1"/>
            <a:r>
              <a:rPr lang="nl-NL" dirty="0"/>
              <a:t>What is a ‘reasonable suspicion’?</a:t>
            </a:r>
          </a:p>
          <a:p>
            <a:r>
              <a:rPr lang="nl-NL" dirty="0" smtClean="0"/>
              <a:t>Declaration </a:t>
            </a:r>
            <a:r>
              <a:rPr lang="nl-NL" dirty="0"/>
              <a:t>is once-off, not in line with continuous nature of HRDD process according to </a:t>
            </a:r>
            <a:r>
              <a:rPr lang="nl-NL" dirty="0" smtClean="0"/>
              <a:t>UNGPs</a:t>
            </a:r>
          </a:p>
          <a:p>
            <a:r>
              <a:rPr lang="en-US" dirty="0" smtClean="0"/>
              <a:t>Risk </a:t>
            </a:r>
            <a:r>
              <a:rPr lang="en-US" dirty="0"/>
              <a:t>of tick box compliance</a:t>
            </a:r>
          </a:p>
          <a:p>
            <a:r>
              <a:rPr lang="nl-NL" dirty="0"/>
              <a:t>Framing </a:t>
            </a:r>
            <a:r>
              <a:rPr lang="en-US" dirty="0" smtClean="0"/>
              <a:t>as </a:t>
            </a:r>
            <a:r>
              <a:rPr lang="en-US" dirty="0"/>
              <a:t>consumer protection rather than protection of potential victims of child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Preference for EU wide approach</a:t>
            </a:r>
          </a:p>
        </p:txBody>
      </p:sp>
    </p:spTree>
    <p:extLst>
      <p:ext uri="{BB962C8B-B14F-4D97-AF65-F5344CB8AC3E}">
        <p14:creationId xmlns:p14="http://schemas.microsoft.com/office/powerpoint/2010/main" val="217787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2D72E-A163-41C0-BF33-76489910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Key elements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0024A-C4E3-44C1-9633-F4932DEB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Duty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conduct</a:t>
            </a:r>
            <a:r>
              <a:rPr lang="nl-NL" dirty="0"/>
              <a:t> </a:t>
            </a:r>
            <a:r>
              <a:rPr lang="nl-NL" dirty="0" err="1"/>
              <a:t>due</a:t>
            </a:r>
            <a:r>
              <a:rPr lang="nl-NL" dirty="0"/>
              <a:t> diligence / </a:t>
            </a:r>
            <a:r>
              <a:rPr lang="nl-NL" dirty="0" err="1"/>
              <a:t>duty</a:t>
            </a:r>
            <a:r>
              <a:rPr lang="nl-NL" dirty="0"/>
              <a:t> of care: </a:t>
            </a:r>
            <a:r>
              <a:rPr lang="nl-NL" dirty="0" err="1"/>
              <a:t>declaration</a:t>
            </a:r>
            <a:r>
              <a:rPr lang="nl-NL" dirty="0"/>
              <a:t>, </a:t>
            </a:r>
            <a:r>
              <a:rPr lang="nl-NL" dirty="0" err="1"/>
              <a:t>investigation</a:t>
            </a:r>
            <a:r>
              <a:rPr lang="nl-NL" dirty="0"/>
              <a:t>, action plan (</a:t>
            </a:r>
            <a:r>
              <a:rPr lang="nl-NL" dirty="0" err="1"/>
              <a:t>requirements</a:t>
            </a:r>
            <a:r>
              <a:rPr lang="nl-NL" dirty="0"/>
              <a:t> </a:t>
            </a:r>
            <a:r>
              <a:rPr lang="nl-NL" dirty="0" err="1"/>
              <a:t>tbd</a:t>
            </a:r>
            <a:r>
              <a:rPr lang="nl-NL" dirty="0"/>
              <a:t>)</a:t>
            </a:r>
          </a:p>
          <a:p>
            <a:r>
              <a:rPr lang="nl-NL" dirty="0" err="1"/>
              <a:t>Complaints</a:t>
            </a:r>
            <a:r>
              <a:rPr lang="nl-NL" dirty="0"/>
              <a:t> </a:t>
            </a:r>
            <a:r>
              <a:rPr lang="nl-NL" dirty="0" err="1"/>
              <a:t>mechanism</a:t>
            </a:r>
            <a:endParaRPr lang="nl-NL" dirty="0"/>
          </a:p>
          <a:p>
            <a:r>
              <a:rPr lang="nl-NL" dirty="0" err="1"/>
              <a:t>Appointment</a:t>
            </a:r>
            <a:r>
              <a:rPr lang="nl-NL" dirty="0"/>
              <a:t> of </a:t>
            </a:r>
            <a:r>
              <a:rPr lang="nl-NL" dirty="0" err="1"/>
              <a:t>supervisory</a:t>
            </a:r>
            <a:r>
              <a:rPr lang="nl-NL" dirty="0"/>
              <a:t> </a:t>
            </a:r>
            <a:r>
              <a:rPr lang="nl-NL" dirty="0" err="1"/>
              <a:t>authority</a:t>
            </a:r>
            <a:r>
              <a:rPr lang="nl-NL" dirty="0"/>
              <a:t> (</a:t>
            </a:r>
            <a:r>
              <a:rPr lang="nl-NL" dirty="0" err="1"/>
              <a:t>tbd</a:t>
            </a:r>
            <a:r>
              <a:rPr lang="nl-NL" dirty="0"/>
              <a:t>)</a:t>
            </a:r>
          </a:p>
          <a:p>
            <a:r>
              <a:rPr lang="nl-NL" dirty="0"/>
              <a:t>Administrative sanctions and criminalisation of repetition</a:t>
            </a:r>
          </a:p>
        </p:txBody>
      </p:sp>
    </p:spTree>
    <p:extLst>
      <p:ext uri="{BB962C8B-B14F-4D97-AF65-F5344CB8AC3E}">
        <p14:creationId xmlns:p14="http://schemas.microsoft.com/office/powerpoint/2010/main" val="349028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A46D-CAF4-3845-AB93-45D2F33A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legal duty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ABB3-ED97-8A4B-AD41-2143F3888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37767" cy="40767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US" dirty="0"/>
              <a:t>Duty for companies to investigate whether a reasonable suspicion exists that its goods or services have been produced using child </a:t>
            </a:r>
            <a:r>
              <a:rPr lang="en-US" dirty="0" err="1"/>
              <a:t>labour</a:t>
            </a:r>
            <a:r>
              <a:rPr lang="en-US" dirty="0"/>
              <a:t>, and, if so, to develop and implement an action plan to address this</a:t>
            </a:r>
          </a:p>
          <a:p>
            <a:pPr>
              <a:spcBef>
                <a:spcPts val="500"/>
              </a:spcBef>
            </a:pPr>
            <a:r>
              <a:rPr lang="en-US" b="1" dirty="0"/>
              <a:t>Declaration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Once-off, when being recording in the commercial register (art. 4.2)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Published in public register by supervisory authority (art. 4.5)</a:t>
            </a:r>
          </a:p>
          <a:p>
            <a:pPr>
              <a:spcBef>
                <a:spcPts val="500"/>
              </a:spcBef>
            </a:pPr>
            <a:r>
              <a:rPr lang="en-US" b="1" dirty="0"/>
              <a:t>Investigation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Draw on source the company can ‘reasonably be expected to know about and consult’ (art. 5.2)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Further requirements to be determined in </a:t>
            </a:r>
            <a:r>
              <a:rPr lang="en-GB" sz="1800" dirty="0"/>
              <a:t>general administrative order </a:t>
            </a:r>
            <a:r>
              <a:rPr lang="en-US" sz="1800" dirty="0"/>
              <a:t>(art. 5.3)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</a:pPr>
            <a:r>
              <a:rPr lang="en-US" b="1" dirty="0"/>
              <a:t>Action plan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Further requirements to be determined in </a:t>
            </a:r>
            <a:r>
              <a:rPr lang="en-GB" sz="1800" dirty="0"/>
              <a:t>general administrative order </a:t>
            </a:r>
            <a:r>
              <a:rPr lang="en-US" sz="1800" dirty="0"/>
              <a:t>(art. 5.3)</a:t>
            </a:r>
          </a:p>
          <a:p>
            <a:pPr>
              <a:spcBef>
                <a:spcPts val="50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488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5616-B00E-9A41-BAAB-F4F611B1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due 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314D-97D8-6142-B3C0-511347291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17846" cy="4076700"/>
          </a:xfrm>
        </p:spPr>
        <p:txBody>
          <a:bodyPr>
            <a:noAutofit/>
          </a:bodyPr>
          <a:lstStyle/>
          <a:p>
            <a:r>
              <a:rPr lang="en-US" sz="2000" dirty="0"/>
              <a:t>Acting with due diligence = conducting an investigation into child </a:t>
            </a:r>
            <a:r>
              <a:rPr lang="en-US" sz="2000" dirty="0" err="1"/>
              <a:t>labour</a:t>
            </a:r>
            <a:r>
              <a:rPr lang="en-US" sz="2000" dirty="0"/>
              <a:t> and, if found, addressing it through an action plan</a:t>
            </a:r>
          </a:p>
          <a:p>
            <a:endParaRPr lang="en-US" sz="2000" dirty="0"/>
          </a:p>
          <a:p>
            <a:r>
              <a:rPr lang="en-US" sz="2000" dirty="0" smtClean="0"/>
              <a:t>Duty </a:t>
            </a:r>
            <a:r>
              <a:rPr lang="en-US" sz="2000" dirty="0"/>
              <a:t>of care / due diligence used interchangeably</a:t>
            </a:r>
          </a:p>
          <a:p>
            <a:pPr lvl="1"/>
            <a:r>
              <a:rPr lang="en-US" sz="1800" i="1" dirty="0" err="1"/>
              <a:t>Zorgplicht</a:t>
            </a:r>
            <a:r>
              <a:rPr lang="en-US" sz="1800" dirty="0"/>
              <a:t> (</a:t>
            </a:r>
            <a:r>
              <a:rPr lang="en-US" sz="1800" b="1" dirty="0"/>
              <a:t>only </a:t>
            </a:r>
            <a:r>
              <a:rPr lang="en-US" sz="1800" dirty="0"/>
              <a:t>in title of law): </a:t>
            </a:r>
            <a:r>
              <a:rPr lang="en-US" sz="1800" dirty="0" smtClean="0"/>
              <a:t>literally ‘duty </a:t>
            </a:r>
            <a:r>
              <a:rPr lang="en-US" sz="1800" dirty="0"/>
              <a:t>of </a:t>
            </a:r>
            <a:r>
              <a:rPr lang="en-US" sz="1800" dirty="0" smtClean="0"/>
              <a:t>care’, bu</a:t>
            </a:r>
            <a:r>
              <a:rPr lang="en-US" sz="1800" dirty="0" smtClean="0"/>
              <a:t>t refers to</a:t>
            </a:r>
            <a:r>
              <a:rPr lang="en-US" sz="1800" dirty="0" smtClean="0"/>
              <a:t> duty </a:t>
            </a:r>
            <a:r>
              <a:rPr lang="en-US" sz="1800" dirty="0"/>
              <a:t>to act with due diligence</a:t>
            </a:r>
          </a:p>
          <a:p>
            <a:pPr lvl="1"/>
            <a:r>
              <a:rPr lang="en-US" sz="1800" i="1" dirty="0" err="1"/>
              <a:t>Gepaste</a:t>
            </a:r>
            <a:r>
              <a:rPr lang="en-US" sz="1800" i="1" dirty="0"/>
              <a:t> </a:t>
            </a:r>
            <a:r>
              <a:rPr lang="en-US" sz="1800" i="1" dirty="0" err="1"/>
              <a:t>zorgvuldigheid</a:t>
            </a:r>
            <a:r>
              <a:rPr lang="en-US" sz="1800" i="1" dirty="0"/>
              <a:t> </a:t>
            </a:r>
            <a:r>
              <a:rPr lang="en-US" sz="1800" dirty="0" smtClean="0"/>
              <a:t>(in text </a:t>
            </a:r>
            <a:r>
              <a:rPr lang="en-US" sz="1800" dirty="0"/>
              <a:t>of law): due </a:t>
            </a:r>
            <a:r>
              <a:rPr lang="en-US" sz="1800" dirty="0" smtClean="0"/>
              <a:t>diligence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Distinct from common law duty of care: </a:t>
            </a:r>
            <a:r>
              <a:rPr lang="en-US" sz="2000" u="sng" dirty="0" smtClean="0"/>
              <a:t>generic </a:t>
            </a:r>
            <a:r>
              <a:rPr lang="en-US" sz="2000" u="sng" dirty="0"/>
              <a:t>duty to exercise </a:t>
            </a:r>
            <a:r>
              <a:rPr lang="en-US" sz="2000" u="sng" dirty="0" smtClean="0"/>
              <a:t>care</a:t>
            </a:r>
            <a:r>
              <a:rPr lang="en-US" sz="2000" dirty="0" smtClean="0"/>
              <a:t>, not a </a:t>
            </a:r>
            <a:r>
              <a:rPr lang="en-US" sz="2000" dirty="0"/>
              <a:t>specific duty owed to specific </a:t>
            </a:r>
            <a:r>
              <a:rPr lang="en-US" sz="2000" dirty="0" smtClean="0"/>
              <a:t>people</a:t>
            </a:r>
            <a:endParaRPr lang="en-US" sz="20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481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Access to remedy: complaints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77807" cy="3416300"/>
          </a:xfrm>
        </p:spPr>
        <p:txBody>
          <a:bodyPr>
            <a:normAutofit/>
          </a:bodyPr>
          <a:lstStyle/>
          <a:p>
            <a:r>
              <a:rPr lang="en-GB" sz="2000" dirty="0"/>
              <a:t>Possibility for affected people to lodge a complaint based on concrete indications of non-compliance with provisions of the Law (art. 3.3)</a:t>
            </a:r>
          </a:p>
          <a:p>
            <a:pPr lvl="1"/>
            <a:r>
              <a:rPr lang="en-GB" sz="1800" dirty="0"/>
              <a:t>First to be lodged with company (art. 3.4)</a:t>
            </a:r>
          </a:p>
          <a:p>
            <a:pPr lvl="1"/>
            <a:r>
              <a:rPr lang="en-GB" sz="1800" dirty="0"/>
              <a:t>Possibility to escalate to the supervisory authority after 6 months (art. 3.2, 3.4)</a:t>
            </a:r>
          </a:p>
        </p:txBody>
      </p:sp>
    </p:spTree>
    <p:extLst>
      <p:ext uri="{BB962C8B-B14F-4D97-AF65-F5344CB8AC3E}">
        <p14:creationId xmlns:p14="http://schemas.microsoft.com/office/powerpoint/2010/main" val="169835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Supervisory authority [</a:t>
            </a:r>
            <a:r>
              <a:rPr lang="en-GB" b="1" i="1" dirty="0" err="1"/>
              <a:t>toezichthouder</a:t>
            </a:r>
            <a:r>
              <a:rPr lang="en-GB" b="1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97728" cy="3416300"/>
          </a:xfrm>
        </p:spPr>
        <p:txBody>
          <a:bodyPr>
            <a:noAutofit/>
          </a:bodyPr>
          <a:lstStyle/>
          <a:p>
            <a:r>
              <a:rPr lang="en-GB" sz="2000" dirty="0"/>
              <a:t>TBD (general administrative order)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Candidates:</a:t>
            </a:r>
          </a:p>
          <a:p>
            <a:r>
              <a:rPr lang="en-GB" sz="2000" dirty="0"/>
              <a:t>Netherlands Authority for Consumers and Markets (ACM)</a:t>
            </a:r>
          </a:p>
          <a:p>
            <a:pPr lvl="1"/>
            <a:r>
              <a:rPr lang="en-GB" sz="1800" dirty="0"/>
              <a:t>In charge of enforcement of consumer protection laws</a:t>
            </a:r>
          </a:p>
          <a:p>
            <a:pPr lvl="1"/>
            <a:r>
              <a:rPr lang="en-GB" sz="1800" dirty="0"/>
              <a:t>Indicated it lacks expertise</a:t>
            </a:r>
          </a:p>
          <a:p>
            <a:r>
              <a:rPr lang="en-GB" sz="2000" dirty="0"/>
              <a:t>Possible role for NCP and SER (Social and Economic Council, economic advisory body to government and Parliament in charge of CSR covenants)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0963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Sanctions – administrative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64000" cy="40887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b="1" dirty="0"/>
              <a:t>Administrative</a:t>
            </a:r>
          </a:p>
          <a:p>
            <a:r>
              <a:rPr lang="en-GB" sz="2000" dirty="0"/>
              <a:t>Prior to administrative sanctions, supervisory authority can give a </a:t>
            </a:r>
            <a:r>
              <a:rPr lang="en-GB" sz="2000" b="1" dirty="0"/>
              <a:t>binding instruction </a:t>
            </a:r>
            <a:r>
              <a:rPr lang="en-GB" sz="2000" i="1" dirty="0"/>
              <a:t>[</a:t>
            </a:r>
            <a:r>
              <a:rPr lang="en-GB" sz="2000" i="1" dirty="0" err="1"/>
              <a:t>bindende</a:t>
            </a:r>
            <a:r>
              <a:rPr lang="en-GB" sz="2000" i="1" dirty="0"/>
              <a:t> </a:t>
            </a:r>
            <a:r>
              <a:rPr lang="en-GB" sz="2000" i="1" dirty="0" err="1"/>
              <a:t>aanwijzing</a:t>
            </a:r>
            <a:r>
              <a:rPr lang="en-GB" sz="2000" i="1" dirty="0"/>
              <a:t>]</a:t>
            </a:r>
            <a:r>
              <a:rPr lang="en-GB" sz="2000" dirty="0"/>
              <a:t> (an order to perform certain acts) to the company with </a:t>
            </a:r>
            <a:r>
              <a:rPr lang="en-GB" sz="2000" dirty="0" err="1"/>
              <a:t>with</a:t>
            </a:r>
            <a:r>
              <a:rPr lang="en-GB" sz="2000" dirty="0"/>
              <a:t> a timeframe for execution (art. 7.4)</a:t>
            </a:r>
          </a:p>
          <a:p>
            <a:pPr lvl="1"/>
            <a:r>
              <a:rPr lang="en-GB" sz="1800" dirty="0"/>
              <a:t>Basis: Dutch General </a:t>
            </a:r>
            <a:r>
              <a:rPr lang="en-GB" sz="1800" dirty="0" err="1"/>
              <a:t>Adminstrative</a:t>
            </a:r>
            <a:r>
              <a:rPr lang="en-GB" sz="1800" dirty="0"/>
              <a:t> Law Act 5:2 para 2</a:t>
            </a:r>
          </a:p>
          <a:p>
            <a:endParaRPr lang="en-GB" sz="2000" dirty="0"/>
          </a:p>
          <a:p>
            <a:r>
              <a:rPr lang="en-GB" sz="2000" dirty="0"/>
              <a:t>Failure to produce a declaration: administrative fine </a:t>
            </a:r>
            <a:r>
              <a:rPr lang="en-GB" sz="2000" b="1" dirty="0"/>
              <a:t>€4,350 </a:t>
            </a:r>
            <a:r>
              <a:rPr lang="en-GB" sz="2000" dirty="0"/>
              <a:t>(art. 7.1)</a:t>
            </a:r>
            <a:endParaRPr lang="en-GB" sz="2000" b="1" dirty="0"/>
          </a:p>
          <a:p>
            <a:pPr lvl="1"/>
            <a:r>
              <a:rPr lang="en-GB" sz="1800" dirty="0"/>
              <a:t>Basis: Dutch Criminal Code art. 23.4 second category </a:t>
            </a:r>
            <a:endParaRPr lang="en-GB" sz="1800" dirty="0" smtClean="0"/>
          </a:p>
          <a:p>
            <a:pPr lvl="2"/>
            <a:r>
              <a:rPr lang="en-GB" sz="1600" dirty="0" smtClean="0"/>
              <a:t>Note: values for 2020. Value of fine is associated with category established in Criminal Code (will slightly increase every year)</a:t>
            </a:r>
            <a:endParaRPr lang="en-GB" sz="1600" dirty="0"/>
          </a:p>
          <a:p>
            <a:r>
              <a:rPr lang="en-GB" sz="2000" dirty="0"/>
              <a:t>Failure to conduct </a:t>
            </a:r>
            <a:r>
              <a:rPr lang="en-GB" sz="2000" dirty="0" smtClean="0"/>
              <a:t>or </a:t>
            </a:r>
            <a:r>
              <a:rPr lang="en-GB" sz="2000" dirty="0"/>
              <a:t>inadequacy of investigation / action plan: administrative fine </a:t>
            </a:r>
            <a:r>
              <a:rPr lang="en-GB" sz="2000" b="1" dirty="0"/>
              <a:t>€870,000 </a:t>
            </a:r>
            <a:r>
              <a:rPr lang="en-GB" sz="2000" dirty="0"/>
              <a:t>or </a:t>
            </a:r>
            <a:r>
              <a:rPr lang="en-GB" sz="2000" b="1" dirty="0"/>
              <a:t>maximum of 10% of annual turnover </a:t>
            </a:r>
            <a:r>
              <a:rPr lang="en-GB" sz="2000" dirty="0"/>
              <a:t>(art. 7.2, 7.3)</a:t>
            </a:r>
            <a:endParaRPr lang="en-GB" sz="2000" b="1" dirty="0"/>
          </a:p>
          <a:p>
            <a:pPr lvl="1"/>
            <a:r>
              <a:rPr lang="en-GB" sz="1800" dirty="0"/>
              <a:t>Basis: Dutch Criminal Code art. 23.4 sixth category + art. 23.7 (on legal persons)</a:t>
            </a:r>
          </a:p>
        </p:txBody>
      </p:sp>
    </p:spTree>
    <p:extLst>
      <p:ext uri="{BB962C8B-B14F-4D97-AF65-F5344CB8AC3E}">
        <p14:creationId xmlns:p14="http://schemas.microsoft.com/office/powerpoint/2010/main" val="416439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Sanctions – criminal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43246" cy="3884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Criminalisation of </a:t>
            </a:r>
            <a:r>
              <a:rPr lang="en-GB" sz="2000" b="1" dirty="0" smtClean="0"/>
              <a:t>repetition: directors as repeat offenders</a:t>
            </a:r>
            <a:endParaRPr lang="en-GB" sz="2000" dirty="0"/>
          </a:p>
          <a:p>
            <a:r>
              <a:rPr lang="en-GB" sz="2000" dirty="0"/>
              <a:t>Amendment to the Dutch Economic Offences </a:t>
            </a:r>
            <a:r>
              <a:rPr lang="en-GB" sz="2000" dirty="0" smtClean="0"/>
              <a:t>Act</a:t>
            </a:r>
            <a:endParaRPr lang="en-GB" sz="2000" dirty="0"/>
          </a:p>
          <a:p>
            <a:pPr lvl="1"/>
            <a:r>
              <a:rPr lang="en-GB" sz="1800" dirty="0"/>
              <a:t>Violation of Child Labour DD Law is criminal offence if within 5 years of imposition of administrative fine a similar violation is committed </a:t>
            </a:r>
            <a:r>
              <a:rPr lang="en-GB" sz="1800" u="sng" dirty="0"/>
              <a:t>‘committed on the instructions of or under the de facto control of the same director’</a:t>
            </a:r>
            <a:r>
              <a:rPr lang="en-GB" sz="1800" dirty="0"/>
              <a:t> (art. 9)</a:t>
            </a:r>
          </a:p>
          <a:p>
            <a:pPr lvl="2"/>
            <a:r>
              <a:rPr lang="en-GB" sz="1600" dirty="0"/>
              <a:t>With </a:t>
            </a:r>
            <a:r>
              <a:rPr lang="en-GB" sz="1600" dirty="0" smtClean="0"/>
              <a:t>intent (crime [</a:t>
            </a:r>
            <a:r>
              <a:rPr lang="en-GB" sz="1600" i="1" dirty="0" err="1" smtClean="0"/>
              <a:t>misdrijf</a:t>
            </a:r>
            <a:r>
              <a:rPr lang="en-GB" sz="1600" dirty="0" smtClean="0"/>
              <a:t>]</a:t>
            </a:r>
            <a:r>
              <a:rPr lang="en-GB" sz="1600" i="1" dirty="0" smtClean="0"/>
              <a:t>):</a:t>
            </a:r>
            <a:r>
              <a:rPr lang="en-GB" sz="1600" dirty="0" smtClean="0"/>
              <a:t> </a:t>
            </a:r>
            <a:r>
              <a:rPr lang="en-GB" sz="1600" dirty="0"/>
              <a:t>up to 2 years’ </a:t>
            </a:r>
            <a:r>
              <a:rPr lang="en-GB" sz="1600" dirty="0" smtClean="0"/>
              <a:t>imprisonment, community service </a:t>
            </a:r>
            <a:r>
              <a:rPr lang="en-GB" sz="1600" dirty="0" smtClean="0"/>
              <a:t>or</a:t>
            </a:r>
            <a:r>
              <a:rPr lang="en-GB" sz="1600" dirty="0" smtClean="0"/>
              <a:t> </a:t>
            </a:r>
            <a:r>
              <a:rPr lang="en-GB" sz="1600" dirty="0"/>
              <a:t>€21,750 </a:t>
            </a:r>
            <a:r>
              <a:rPr lang="en-GB" sz="1600" dirty="0" smtClean="0"/>
              <a:t>fine</a:t>
            </a:r>
          </a:p>
          <a:p>
            <a:pPr lvl="2"/>
            <a:r>
              <a:rPr lang="en-GB" sz="1600" dirty="0" smtClean="0"/>
              <a:t>Without intent (misdemeanour [</a:t>
            </a:r>
            <a:r>
              <a:rPr lang="en-GB" sz="1600" i="1" dirty="0" err="1" smtClean="0"/>
              <a:t>overtreding</a:t>
            </a:r>
            <a:r>
              <a:rPr lang="en-GB" sz="1600" dirty="0" smtClean="0"/>
              <a:t>]): </a:t>
            </a:r>
            <a:r>
              <a:rPr lang="en-GB" sz="1600" dirty="0"/>
              <a:t>up to 6 months’ </a:t>
            </a:r>
            <a:r>
              <a:rPr lang="en-GB" sz="1600" dirty="0"/>
              <a:t>imprisonment, imprisonment, community service </a:t>
            </a:r>
            <a:r>
              <a:rPr lang="en-GB" sz="1600" dirty="0" smtClean="0"/>
              <a:t>or </a:t>
            </a:r>
            <a:r>
              <a:rPr lang="en-GB" sz="1600" dirty="0"/>
              <a:t>€21,750 </a:t>
            </a:r>
            <a:r>
              <a:rPr lang="en-GB" sz="1600" dirty="0" smtClean="0"/>
              <a:t>fine</a:t>
            </a:r>
          </a:p>
          <a:p>
            <a:pPr lvl="3"/>
            <a:r>
              <a:rPr lang="en-GB" sz="1400" dirty="0"/>
              <a:t>Economic Offences Act </a:t>
            </a:r>
            <a:r>
              <a:rPr lang="en-GB" sz="1400" dirty="0" smtClean="0"/>
              <a:t>arts. 2.1, 6.1</a:t>
            </a:r>
            <a:endParaRPr lang="en-GB" sz="1400" dirty="0"/>
          </a:p>
          <a:p>
            <a:pPr lvl="3"/>
            <a:r>
              <a:rPr lang="en-GB" sz="1400" dirty="0"/>
              <a:t>Criminal Code art. 23.4 fourth </a:t>
            </a:r>
            <a:r>
              <a:rPr lang="en-GB" sz="1400" dirty="0" smtClean="0"/>
              <a:t>category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888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Which companies?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52757" cy="3416300"/>
          </a:xfrm>
        </p:spPr>
        <p:txBody>
          <a:bodyPr>
            <a:normAutofit/>
          </a:bodyPr>
          <a:lstStyle/>
          <a:p>
            <a:r>
              <a:rPr lang="en-GB" sz="2000" dirty="0"/>
              <a:t>All companies that provide goods or services to Dutch consumers (‘end-users’)</a:t>
            </a:r>
          </a:p>
          <a:p>
            <a:r>
              <a:rPr lang="en-GB" sz="2000" dirty="0"/>
              <a:t>Exemptions TBD (general administrative order)</a:t>
            </a:r>
          </a:p>
        </p:txBody>
      </p:sp>
    </p:spTree>
    <p:extLst>
      <p:ext uri="{BB962C8B-B14F-4D97-AF65-F5344CB8AC3E}">
        <p14:creationId xmlns:p14="http://schemas.microsoft.com/office/powerpoint/2010/main" val="735307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638</TotalTime>
  <Words>985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 </vt:lpstr>
      <vt:lpstr>Key elements</vt:lpstr>
      <vt:lpstr>The legal duty</vt:lpstr>
      <vt:lpstr>Definition of due diligence</vt:lpstr>
      <vt:lpstr>Access to remedy: complaints mechanism</vt:lpstr>
      <vt:lpstr>Supervisory authority [toezichthouder]</vt:lpstr>
      <vt:lpstr>Sanctions – administrative </vt:lpstr>
      <vt:lpstr>Sanctions – criminal </vt:lpstr>
      <vt:lpstr>Which companies?</vt:lpstr>
      <vt:lpstr>Comparative perspective</vt:lpstr>
      <vt:lpstr>Voluntary guidelines vs binding obligations</vt:lpstr>
      <vt:lpstr>Limitations and critiques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Anneloes Hoff</cp:lastModifiedBy>
  <cp:revision>155</cp:revision>
  <dcterms:created xsi:type="dcterms:W3CDTF">2020-02-12T17:09:45Z</dcterms:created>
  <dcterms:modified xsi:type="dcterms:W3CDTF">2020-03-05T11:31:26Z</dcterms:modified>
</cp:coreProperties>
</file>