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6" r:id="rId3"/>
    <p:sldId id="257" r:id="rId4"/>
    <p:sldId id="267" r:id="rId5"/>
    <p:sldId id="264" r:id="rId6"/>
    <p:sldId id="258" r:id="rId7"/>
    <p:sldId id="263" r:id="rId8"/>
    <p:sldId id="265" r:id="rId9"/>
    <p:sldId id="261" r:id="rId10"/>
    <p:sldId id="262" r:id="rId11"/>
    <p:sldId id="260" r:id="rId12"/>
    <p:sldId id="268" r:id="rId13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1306B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>
      <p:cViewPr varScale="1">
        <p:scale>
          <a:sx n="77" d="100"/>
          <a:sy n="77" d="100"/>
        </p:scale>
        <p:origin x="1410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97C8F21-E538-4BEF-B6FF-D8773F1EF4F9}" type="doc">
      <dgm:prSet loTypeId="urn:microsoft.com/office/officeart/2005/8/layout/pyramid3" loCatId="pyramid" qsTypeId="urn:microsoft.com/office/officeart/2005/8/quickstyle/simple2" qsCatId="simple" csTypeId="urn:microsoft.com/office/officeart/2005/8/colors/colorful4" csCatId="colorful" phldr="1"/>
      <dgm:spPr/>
    </dgm:pt>
    <dgm:pt modelId="{50A5A6F2-42C3-4513-B848-B3F2C133BF2F}">
      <dgm:prSet phldrT="[Text]"/>
      <dgm:spPr>
        <a:solidFill>
          <a:srgbClr val="0070C0"/>
        </a:solidFill>
      </dgm:spPr>
      <dgm:t>
        <a:bodyPr/>
        <a:lstStyle/>
        <a:p>
          <a:r>
            <a:rPr lang="en-GB" noProof="0" dirty="0" smtClean="0"/>
            <a:t>Possibility and necessity</a:t>
          </a:r>
          <a:br>
            <a:rPr lang="en-GB" noProof="0" dirty="0" smtClean="0"/>
          </a:br>
          <a:r>
            <a:rPr lang="en-GB" noProof="0" dirty="0" smtClean="0"/>
            <a:t> of justice</a:t>
          </a:r>
          <a:endParaRPr lang="en-GB" noProof="0" dirty="0"/>
        </a:p>
      </dgm:t>
    </dgm:pt>
    <dgm:pt modelId="{98092DB1-C63F-4580-9AD0-9AF0E939E2BC}" type="parTrans" cxnId="{F292883E-BDCC-4674-9621-6F2A72576BEF}">
      <dgm:prSet/>
      <dgm:spPr/>
      <dgm:t>
        <a:bodyPr/>
        <a:lstStyle/>
        <a:p>
          <a:endParaRPr lang="de-DE"/>
        </a:p>
      </dgm:t>
    </dgm:pt>
    <dgm:pt modelId="{22300543-EAE5-4F4C-AFD2-42104AABA84B}" type="sibTrans" cxnId="{F292883E-BDCC-4674-9621-6F2A72576BEF}">
      <dgm:prSet/>
      <dgm:spPr/>
      <dgm:t>
        <a:bodyPr/>
        <a:lstStyle/>
        <a:p>
          <a:endParaRPr lang="de-DE"/>
        </a:p>
      </dgm:t>
    </dgm:pt>
    <dgm:pt modelId="{23574849-3711-4133-BEBD-6B7053C25562}">
      <dgm:prSet phldrT="[Text]"/>
      <dgm:spPr>
        <a:solidFill>
          <a:srgbClr val="FF0000"/>
        </a:solidFill>
      </dgm:spPr>
      <dgm:t>
        <a:bodyPr/>
        <a:lstStyle/>
        <a:p>
          <a:r>
            <a:rPr lang="en-GB" noProof="0" dirty="0" smtClean="0"/>
            <a:t>Source of justice</a:t>
          </a:r>
          <a:endParaRPr lang="en-GB" noProof="0" dirty="0"/>
        </a:p>
      </dgm:t>
    </dgm:pt>
    <dgm:pt modelId="{ECB7FB27-6754-492C-A4CE-8E06E626B6C5}" type="parTrans" cxnId="{01D11A20-8EC9-4E97-A142-BF1746AF42FC}">
      <dgm:prSet/>
      <dgm:spPr/>
      <dgm:t>
        <a:bodyPr/>
        <a:lstStyle/>
        <a:p>
          <a:endParaRPr lang="de-DE"/>
        </a:p>
      </dgm:t>
    </dgm:pt>
    <dgm:pt modelId="{A9F05ECE-2AB9-4FE5-AEB0-912BBD991C43}" type="sibTrans" cxnId="{01D11A20-8EC9-4E97-A142-BF1746AF42FC}">
      <dgm:prSet/>
      <dgm:spPr/>
      <dgm:t>
        <a:bodyPr/>
        <a:lstStyle/>
        <a:p>
          <a:endParaRPr lang="de-DE"/>
        </a:p>
      </dgm:t>
    </dgm:pt>
    <dgm:pt modelId="{7BDB434E-8801-437B-AE51-0BC0977DC4C7}">
      <dgm:prSet phldrT="[Text]"/>
      <dgm:spPr>
        <a:solidFill>
          <a:srgbClr val="FFC000"/>
        </a:solidFill>
      </dgm:spPr>
      <dgm:t>
        <a:bodyPr/>
        <a:lstStyle/>
        <a:p>
          <a:r>
            <a:rPr lang="en-GB" noProof="0" dirty="0" smtClean="0"/>
            <a:t>Normative element </a:t>
          </a:r>
          <a:endParaRPr lang="en-GB" noProof="0" dirty="0"/>
        </a:p>
      </dgm:t>
    </dgm:pt>
    <dgm:pt modelId="{14FD8D23-E557-440F-8142-2F67F148B501}" type="parTrans" cxnId="{B610C30B-CACA-4B17-B880-418104CD7889}">
      <dgm:prSet/>
      <dgm:spPr/>
      <dgm:t>
        <a:bodyPr/>
        <a:lstStyle/>
        <a:p>
          <a:endParaRPr lang="de-DE"/>
        </a:p>
      </dgm:t>
    </dgm:pt>
    <dgm:pt modelId="{E4996B5A-66B8-4599-8B9F-7062F0EA0D3F}" type="sibTrans" cxnId="{B610C30B-CACA-4B17-B880-418104CD7889}">
      <dgm:prSet/>
      <dgm:spPr/>
      <dgm:t>
        <a:bodyPr/>
        <a:lstStyle/>
        <a:p>
          <a:endParaRPr lang="de-DE"/>
        </a:p>
      </dgm:t>
    </dgm:pt>
    <dgm:pt modelId="{658307D4-4794-44F6-80BF-BE417A19E4A5}">
      <dgm:prSet phldrT="[Text]"/>
      <dgm:spPr>
        <a:solidFill>
          <a:srgbClr val="00B050"/>
        </a:solidFill>
      </dgm:spPr>
      <dgm:t>
        <a:bodyPr/>
        <a:lstStyle/>
        <a:p>
          <a:r>
            <a:rPr lang="en-GB" noProof="0" dirty="0" smtClean="0"/>
            <a:t>Principles of justice</a:t>
          </a:r>
          <a:endParaRPr lang="en-GB" noProof="0" dirty="0"/>
        </a:p>
      </dgm:t>
    </dgm:pt>
    <dgm:pt modelId="{1ED65FE4-5F28-4974-B10F-7B76AEC6CF33}" type="parTrans" cxnId="{A831DF4B-5C29-46D5-B1C6-5EEAA2C21B48}">
      <dgm:prSet/>
      <dgm:spPr/>
      <dgm:t>
        <a:bodyPr/>
        <a:lstStyle/>
        <a:p>
          <a:endParaRPr lang="de-DE"/>
        </a:p>
      </dgm:t>
    </dgm:pt>
    <dgm:pt modelId="{3B965095-0975-4479-B64D-C029543E15C7}" type="sibTrans" cxnId="{A831DF4B-5C29-46D5-B1C6-5EEAA2C21B48}">
      <dgm:prSet/>
      <dgm:spPr/>
      <dgm:t>
        <a:bodyPr/>
        <a:lstStyle/>
        <a:p>
          <a:endParaRPr lang="de-DE"/>
        </a:p>
      </dgm:t>
    </dgm:pt>
    <dgm:pt modelId="{FB68038A-705F-42AD-A4D7-03AC230BEAC0}" type="pres">
      <dgm:prSet presAssocID="{397C8F21-E538-4BEF-B6FF-D8773F1EF4F9}" presName="Name0" presStyleCnt="0">
        <dgm:presLayoutVars>
          <dgm:dir/>
          <dgm:animLvl val="lvl"/>
          <dgm:resizeHandles val="exact"/>
        </dgm:presLayoutVars>
      </dgm:prSet>
      <dgm:spPr/>
    </dgm:pt>
    <dgm:pt modelId="{D0C4931E-5189-4B1F-BD6C-16DDBE55CBA7}" type="pres">
      <dgm:prSet presAssocID="{50A5A6F2-42C3-4513-B848-B3F2C133BF2F}" presName="Name8" presStyleCnt="0"/>
      <dgm:spPr/>
    </dgm:pt>
    <dgm:pt modelId="{B9A56F51-1113-4593-BBB5-B0F522D539FC}" type="pres">
      <dgm:prSet presAssocID="{50A5A6F2-42C3-4513-B848-B3F2C133BF2F}" presName="level" presStyleLbl="node1" presStyleIdx="0" presStyleCnt="4" custLinFactNeighborY="-1091">
        <dgm:presLayoutVars>
          <dgm:chMax val="1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402F7606-A4F7-46F8-A9F1-6386905C5C95}" type="pres">
      <dgm:prSet presAssocID="{50A5A6F2-42C3-4513-B848-B3F2C133BF2F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3646C66E-12A9-4295-8286-3D05C33F3D46}" type="pres">
      <dgm:prSet presAssocID="{23574849-3711-4133-BEBD-6B7053C25562}" presName="Name8" presStyleCnt="0"/>
      <dgm:spPr/>
    </dgm:pt>
    <dgm:pt modelId="{129BFD32-6C92-48A0-9AFE-77D76107B780}" type="pres">
      <dgm:prSet presAssocID="{23574849-3711-4133-BEBD-6B7053C25562}" presName="level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742FFC90-FDFB-4A2F-8E0B-5A7352352097}" type="pres">
      <dgm:prSet presAssocID="{23574849-3711-4133-BEBD-6B7053C25562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2AED41DA-0A61-4AE7-B5F3-25B6AE9EC1F5}" type="pres">
      <dgm:prSet presAssocID="{7BDB434E-8801-437B-AE51-0BC0977DC4C7}" presName="Name8" presStyleCnt="0"/>
      <dgm:spPr/>
    </dgm:pt>
    <dgm:pt modelId="{949A9143-C0C0-41F2-91E7-2007905982AB}" type="pres">
      <dgm:prSet presAssocID="{7BDB434E-8801-437B-AE51-0BC0977DC4C7}" presName="level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7854FEDD-5137-466B-8603-0DAC705A1BFE}" type="pres">
      <dgm:prSet presAssocID="{7BDB434E-8801-437B-AE51-0BC0977DC4C7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256CB694-053D-40E5-9EC3-EA371F9EF23B}" type="pres">
      <dgm:prSet presAssocID="{658307D4-4794-44F6-80BF-BE417A19E4A5}" presName="Name8" presStyleCnt="0"/>
      <dgm:spPr/>
    </dgm:pt>
    <dgm:pt modelId="{CB31FB53-83D9-4278-B3EC-048D58B148BF}" type="pres">
      <dgm:prSet presAssocID="{658307D4-4794-44F6-80BF-BE417A19E4A5}" presName="level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2CF7F9A6-761A-4273-B50D-843C885F38D3}" type="pres">
      <dgm:prSet presAssocID="{658307D4-4794-44F6-80BF-BE417A19E4A5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de-DE"/>
        </a:p>
      </dgm:t>
    </dgm:pt>
  </dgm:ptLst>
  <dgm:cxnLst>
    <dgm:cxn modelId="{D84F0048-EE3B-F64C-AB0F-018475029EB5}" type="presOf" srcId="{50A5A6F2-42C3-4513-B848-B3F2C133BF2F}" destId="{402F7606-A4F7-46F8-A9F1-6386905C5C95}" srcOrd="1" destOrd="0" presId="urn:microsoft.com/office/officeart/2005/8/layout/pyramid3"/>
    <dgm:cxn modelId="{3F9F436B-2CED-7A42-802B-43962536EBF0}" type="presOf" srcId="{7BDB434E-8801-437B-AE51-0BC0977DC4C7}" destId="{949A9143-C0C0-41F2-91E7-2007905982AB}" srcOrd="0" destOrd="0" presId="urn:microsoft.com/office/officeart/2005/8/layout/pyramid3"/>
    <dgm:cxn modelId="{A0E75CEE-D266-8F4D-9E2A-2351139A32C2}" type="presOf" srcId="{50A5A6F2-42C3-4513-B848-B3F2C133BF2F}" destId="{B9A56F51-1113-4593-BBB5-B0F522D539FC}" srcOrd="0" destOrd="0" presId="urn:microsoft.com/office/officeart/2005/8/layout/pyramid3"/>
    <dgm:cxn modelId="{B610C30B-CACA-4B17-B880-418104CD7889}" srcId="{397C8F21-E538-4BEF-B6FF-D8773F1EF4F9}" destId="{7BDB434E-8801-437B-AE51-0BC0977DC4C7}" srcOrd="2" destOrd="0" parTransId="{14FD8D23-E557-440F-8142-2F67F148B501}" sibTransId="{E4996B5A-66B8-4599-8B9F-7062F0EA0D3F}"/>
    <dgm:cxn modelId="{93E2B3B3-8E8F-9747-A6AF-B9FDCA9AFD39}" type="presOf" srcId="{658307D4-4794-44F6-80BF-BE417A19E4A5}" destId="{CB31FB53-83D9-4278-B3EC-048D58B148BF}" srcOrd="0" destOrd="0" presId="urn:microsoft.com/office/officeart/2005/8/layout/pyramid3"/>
    <dgm:cxn modelId="{F292883E-BDCC-4674-9621-6F2A72576BEF}" srcId="{397C8F21-E538-4BEF-B6FF-D8773F1EF4F9}" destId="{50A5A6F2-42C3-4513-B848-B3F2C133BF2F}" srcOrd="0" destOrd="0" parTransId="{98092DB1-C63F-4580-9AD0-9AF0E939E2BC}" sibTransId="{22300543-EAE5-4F4C-AFD2-42104AABA84B}"/>
    <dgm:cxn modelId="{02894C21-2F8B-EA4B-ABFB-42F6171B8ACD}" type="presOf" srcId="{23574849-3711-4133-BEBD-6B7053C25562}" destId="{129BFD32-6C92-48A0-9AFE-77D76107B780}" srcOrd="0" destOrd="0" presId="urn:microsoft.com/office/officeart/2005/8/layout/pyramid3"/>
    <dgm:cxn modelId="{4CDEC2F5-58CC-9E4F-AEB4-9C48C6731B4B}" type="presOf" srcId="{7BDB434E-8801-437B-AE51-0BC0977DC4C7}" destId="{7854FEDD-5137-466B-8603-0DAC705A1BFE}" srcOrd="1" destOrd="0" presId="urn:microsoft.com/office/officeart/2005/8/layout/pyramid3"/>
    <dgm:cxn modelId="{A831DF4B-5C29-46D5-B1C6-5EEAA2C21B48}" srcId="{397C8F21-E538-4BEF-B6FF-D8773F1EF4F9}" destId="{658307D4-4794-44F6-80BF-BE417A19E4A5}" srcOrd="3" destOrd="0" parTransId="{1ED65FE4-5F28-4974-B10F-7B76AEC6CF33}" sibTransId="{3B965095-0975-4479-B64D-C029543E15C7}"/>
    <dgm:cxn modelId="{1629BE9A-ADB1-6A4C-BA58-14F54C5339BC}" type="presOf" srcId="{658307D4-4794-44F6-80BF-BE417A19E4A5}" destId="{2CF7F9A6-761A-4273-B50D-843C885F38D3}" srcOrd="1" destOrd="0" presId="urn:microsoft.com/office/officeart/2005/8/layout/pyramid3"/>
    <dgm:cxn modelId="{01D11A20-8EC9-4E97-A142-BF1746AF42FC}" srcId="{397C8F21-E538-4BEF-B6FF-D8773F1EF4F9}" destId="{23574849-3711-4133-BEBD-6B7053C25562}" srcOrd="1" destOrd="0" parTransId="{ECB7FB27-6754-492C-A4CE-8E06E626B6C5}" sibTransId="{A9F05ECE-2AB9-4FE5-AEB0-912BBD991C43}"/>
    <dgm:cxn modelId="{77995F02-B185-9047-B32F-870307BD2CC4}" type="presOf" srcId="{397C8F21-E538-4BEF-B6FF-D8773F1EF4F9}" destId="{FB68038A-705F-42AD-A4D7-03AC230BEAC0}" srcOrd="0" destOrd="0" presId="urn:microsoft.com/office/officeart/2005/8/layout/pyramid3"/>
    <dgm:cxn modelId="{47F8FF62-C95B-4141-A14E-B38964D85F87}" type="presOf" srcId="{23574849-3711-4133-BEBD-6B7053C25562}" destId="{742FFC90-FDFB-4A2F-8E0B-5A7352352097}" srcOrd="1" destOrd="0" presId="urn:microsoft.com/office/officeart/2005/8/layout/pyramid3"/>
    <dgm:cxn modelId="{09B6C362-F516-7841-B7B3-71E02C422EB1}" type="presParOf" srcId="{FB68038A-705F-42AD-A4D7-03AC230BEAC0}" destId="{D0C4931E-5189-4B1F-BD6C-16DDBE55CBA7}" srcOrd="0" destOrd="0" presId="urn:microsoft.com/office/officeart/2005/8/layout/pyramid3"/>
    <dgm:cxn modelId="{CA899997-E16B-4D45-A390-7ECECA34C231}" type="presParOf" srcId="{D0C4931E-5189-4B1F-BD6C-16DDBE55CBA7}" destId="{B9A56F51-1113-4593-BBB5-B0F522D539FC}" srcOrd="0" destOrd="0" presId="urn:microsoft.com/office/officeart/2005/8/layout/pyramid3"/>
    <dgm:cxn modelId="{4569F662-6121-7141-8D93-7B7F06DE5E9E}" type="presParOf" srcId="{D0C4931E-5189-4B1F-BD6C-16DDBE55CBA7}" destId="{402F7606-A4F7-46F8-A9F1-6386905C5C95}" srcOrd="1" destOrd="0" presId="urn:microsoft.com/office/officeart/2005/8/layout/pyramid3"/>
    <dgm:cxn modelId="{90706646-2C6D-104B-91A5-DC2E0547372C}" type="presParOf" srcId="{FB68038A-705F-42AD-A4D7-03AC230BEAC0}" destId="{3646C66E-12A9-4295-8286-3D05C33F3D46}" srcOrd="1" destOrd="0" presId="urn:microsoft.com/office/officeart/2005/8/layout/pyramid3"/>
    <dgm:cxn modelId="{70858F7C-42C2-A24C-9697-034E63ECEC92}" type="presParOf" srcId="{3646C66E-12A9-4295-8286-3D05C33F3D46}" destId="{129BFD32-6C92-48A0-9AFE-77D76107B780}" srcOrd="0" destOrd="0" presId="urn:microsoft.com/office/officeart/2005/8/layout/pyramid3"/>
    <dgm:cxn modelId="{CBA9EC64-286F-E048-8BAE-B4392F740B60}" type="presParOf" srcId="{3646C66E-12A9-4295-8286-3D05C33F3D46}" destId="{742FFC90-FDFB-4A2F-8E0B-5A7352352097}" srcOrd="1" destOrd="0" presId="urn:microsoft.com/office/officeart/2005/8/layout/pyramid3"/>
    <dgm:cxn modelId="{7EDC4EE5-9734-1F49-BEE2-BF21858F9ED2}" type="presParOf" srcId="{FB68038A-705F-42AD-A4D7-03AC230BEAC0}" destId="{2AED41DA-0A61-4AE7-B5F3-25B6AE9EC1F5}" srcOrd="2" destOrd="0" presId="urn:microsoft.com/office/officeart/2005/8/layout/pyramid3"/>
    <dgm:cxn modelId="{A5868235-4B39-E84B-832D-49CB51561B14}" type="presParOf" srcId="{2AED41DA-0A61-4AE7-B5F3-25B6AE9EC1F5}" destId="{949A9143-C0C0-41F2-91E7-2007905982AB}" srcOrd="0" destOrd="0" presId="urn:microsoft.com/office/officeart/2005/8/layout/pyramid3"/>
    <dgm:cxn modelId="{23E52805-5771-C94E-A6E7-E90BB98781CB}" type="presParOf" srcId="{2AED41DA-0A61-4AE7-B5F3-25B6AE9EC1F5}" destId="{7854FEDD-5137-466B-8603-0DAC705A1BFE}" srcOrd="1" destOrd="0" presId="urn:microsoft.com/office/officeart/2005/8/layout/pyramid3"/>
    <dgm:cxn modelId="{264EF50B-5B2C-7241-AF5C-178BE5760FBC}" type="presParOf" srcId="{FB68038A-705F-42AD-A4D7-03AC230BEAC0}" destId="{256CB694-053D-40E5-9EC3-EA371F9EF23B}" srcOrd="3" destOrd="0" presId="urn:microsoft.com/office/officeart/2005/8/layout/pyramid3"/>
    <dgm:cxn modelId="{987902A6-E251-C84B-BC5C-825C22AEA4DE}" type="presParOf" srcId="{256CB694-053D-40E5-9EC3-EA371F9EF23B}" destId="{CB31FB53-83D9-4278-B3EC-048D58B148BF}" srcOrd="0" destOrd="0" presId="urn:microsoft.com/office/officeart/2005/8/layout/pyramid3"/>
    <dgm:cxn modelId="{5D283C66-2213-F745-9C7D-E0E23EC2B8FE}" type="presParOf" srcId="{256CB694-053D-40E5-9EC3-EA371F9EF23B}" destId="{2CF7F9A6-761A-4273-B50D-843C885F38D3}" srcOrd="1" destOrd="0" presId="urn:microsoft.com/office/officeart/2005/8/layout/pyramid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9A56F51-1113-4593-BBB5-B0F522D539FC}">
      <dsp:nvSpPr>
        <dsp:cNvPr id="0" name=""/>
        <dsp:cNvSpPr/>
      </dsp:nvSpPr>
      <dsp:spPr>
        <a:xfrm rot="10800000">
          <a:off x="0" y="0"/>
          <a:ext cx="7886700" cy="1087834"/>
        </a:xfrm>
        <a:prstGeom prst="trapezoid">
          <a:avLst>
            <a:gd name="adj" fmla="val 90624"/>
          </a:avLst>
        </a:prstGeom>
        <a:solidFill>
          <a:srgbClr val="0070C0"/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3180" tIns="43180" rIns="43180" bIns="4318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3400" kern="1200" noProof="0" dirty="0" smtClean="0"/>
            <a:t>Possibility and necessity</a:t>
          </a:r>
          <a:br>
            <a:rPr lang="en-GB" sz="3400" kern="1200" noProof="0" dirty="0" smtClean="0"/>
          </a:br>
          <a:r>
            <a:rPr lang="en-GB" sz="3400" kern="1200" noProof="0" dirty="0" smtClean="0"/>
            <a:t> of justice</a:t>
          </a:r>
          <a:endParaRPr lang="en-GB" sz="3400" kern="1200" noProof="0" dirty="0"/>
        </a:p>
      </dsp:txBody>
      <dsp:txXfrm rot="-10800000">
        <a:off x="1380172" y="0"/>
        <a:ext cx="5126355" cy="1087834"/>
      </dsp:txXfrm>
    </dsp:sp>
    <dsp:sp modelId="{129BFD32-6C92-48A0-9AFE-77D76107B780}">
      <dsp:nvSpPr>
        <dsp:cNvPr id="0" name=""/>
        <dsp:cNvSpPr/>
      </dsp:nvSpPr>
      <dsp:spPr>
        <a:xfrm rot="10800000">
          <a:off x="985837" y="1087834"/>
          <a:ext cx="5915024" cy="1087834"/>
        </a:xfrm>
        <a:prstGeom prst="trapezoid">
          <a:avLst>
            <a:gd name="adj" fmla="val 90624"/>
          </a:avLst>
        </a:prstGeom>
        <a:solidFill>
          <a:srgbClr val="FF0000"/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3180" tIns="43180" rIns="43180" bIns="4318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3400" kern="1200" noProof="0" dirty="0" smtClean="0"/>
            <a:t>Source of justice</a:t>
          </a:r>
          <a:endParaRPr lang="en-GB" sz="3400" kern="1200" noProof="0" dirty="0"/>
        </a:p>
      </dsp:txBody>
      <dsp:txXfrm rot="-10800000">
        <a:off x="2020966" y="1087834"/>
        <a:ext cx="3844766" cy="1087834"/>
      </dsp:txXfrm>
    </dsp:sp>
    <dsp:sp modelId="{949A9143-C0C0-41F2-91E7-2007905982AB}">
      <dsp:nvSpPr>
        <dsp:cNvPr id="0" name=""/>
        <dsp:cNvSpPr/>
      </dsp:nvSpPr>
      <dsp:spPr>
        <a:xfrm rot="10800000">
          <a:off x="1971675" y="2175669"/>
          <a:ext cx="3943350" cy="1087834"/>
        </a:xfrm>
        <a:prstGeom prst="trapezoid">
          <a:avLst>
            <a:gd name="adj" fmla="val 90624"/>
          </a:avLst>
        </a:prstGeom>
        <a:solidFill>
          <a:srgbClr val="FFC000"/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3180" tIns="43180" rIns="43180" bIns="4318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3400" kern="1200" noProof="0" dirty="0" smtClean="0"/>
            <a:t>Normative element </a:t>
          </a:r>
          <a:endParaRPr lang="en-GB" sz="3400" kern="1200" noProof="0" dirty="0"/>
        </a:p>
      </dsp:txBody>
      <dsp:txXfrm rot="-10800000">
        <a:off x="2661761" y="2175669"/>
        <a:ext cx="2563177" cy="1087834"/>
      </dsp:txXfrm>
    </dsp:sp>
    <dsp:sp modelId="{CB31FB53-83D9-4278-B3EC-048D58B148BF}">
      <dsp:nvSpPr>
        <dsp:cNvPr id="0" name=""/>
        <dsp:cNvSpPr/>
      </dsp:nvSpPr>
      <dsp:spPr>
        <a:xfrm rot="10800000">
          <a:off x="2957512" y="3263503"/>
          <a:ext cx="1971675" cy="1087834"/>
        </a:xfrm>
        <a:prstGeom prst="trapezoid">
          <a:avLst>
            <a:gd name="adj" fmla="val 90624"/>
          </a:avLst>
        </a:prstGeom>
        <a:solidFill>
          <a:srgbClr val="00B050"/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3180" tIns="43180" rIns="43180" bIns="4318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3400" kern="1200" noProof="0" dirty="0" smtClean="0"/>
            <a:t>Principles of justice</a:t>
          </a:r>
          <a:endParaRPr lang="en-GB" sz="3400" kern="1200" noProof="0" dirty="0"/>
        </a:p>
      </dsp:txBody>
      <dsp:txXfrm rot="-10800000">
        <a:off x="2957512" y="3263503"/>
        <a:ext cx="1971675" cy="108783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3">
  <dgm:title val=""/>
  <dgm:desc val=""/>
  <dgm:catLst>
    <dgm:cat type="pyramid" pri="2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T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T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rev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t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 bwMode="auto"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3"/>
          <p:cNvSpPr>
            <a:spLocks noChangeArrowheads="1"/>
          </p:cNvSpPr>
          <p:nvPr/>
        </p:nvSpPr>
        <p:spPr bwMode="auto">
          <a:xfrm>
            <a:off x="0" y="5365750"/>
            <a:ext cx="9140825" cy="665163"/>
          </a:xfrm>
          <a:prstGeom prst="rect">
            <a:avLst/>
          </a:prstGeom>
          <a:solidFill>
            <a:srgbClr val="003E7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127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de-DE" altLang="de-DE" dirty="0" smtClean="0"/>
          </a:p>
        </p:txBody>
      </p:sp>
      <p:sp>
        <p:nvSpPr>
          <p:cNvPr id="5" name="Rectangle 14"/>
          <p:cNvSpPr>
            <a:spLocks noChangeArrowheads="1"/>
          </p:cNvSpPr>
          <p:nvPr/>
        </p:nvSpPr>
        <p:spPr bwMode="auto">
          <a:xfrm>
            <a:off x="0" y="6030913"/>
            <a:ext cx="9140825" cy="173037"/>
          </a:xfrm>
          <a:prstGeom prst="rect">
            <a:avLst/>
          </a:prstGeom>
          <a:solidFill>
            <a:srgbClr val="6AADE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127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de-DE" altLang="de-DE" dirty="0" smtClean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84175" y="2016125"/>
            <a:ext cx="8374063" cy="576263"/>
          </a:xfrm>
        </p:spPr>
        <p:txBody>
          <a:bodyPr/>
          <a:lstStyle>
            <a:lvl1pPr>
              <a:defRPr sz="3600"/>
            </a:lvl1pPr>
          </a:lstStyle>
          <a:p>
            <a:pPr lvl="0"/>
            <a:r>
              <a:rPr lang="en-US" altLang="en-US" noProof="0" smtClean="0"/>
              <a:t>Click to edit Master title style</a:t>
            </a:r>
            <a:endParaRPr lang="en-GB" altLang="en-US" noProof="0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84175" y="2774950"/>
            <a:ext cx="8374063" cy="539750"/>
          </a:xfrm>
        </p:spPr>
        <p:txBody>
          <a:bodyPr/>
          <a:lstStyle>
            <a:lvl1pPr marL="0" indent="0">
              <a:buFontTx/>
              <a:buNone/>
              <a:defRPr sz="1800" b="1">
                <a:solidFill>
                  <a:schemeClr val="tx2"/>
                </a:solidFill>
              </a:defRPr>
            </a:lvl1pPr>
          </a:lstStyle>
          <a:p>
            <a:pPr lvl="0"/>
            <a:r>
              <a:rPr lang="en-US" altLang="en-US" noProof="0" smtClean="0"/>
              <a:t>Click to edit Master subtitle style</a:t>
            </a:r>
            <a:endParaRPr lang="en-GB" altLang="en-US" noProof="0" smtClean="0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862888" y="6448425"/>
            <a:ext cx="900112" cy="179388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8E1CCAE6-FFE1-4BA3-A2EC-6FC48F7FB16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214833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E1CCAE6-FFE1-4BA3-A2EC-6FC48F7FB16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470591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5913" y="398463"/>
            <a:ext cx="2093912" cy="53768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4175" y="398463"/>
            <a:ext cx="6129338" cy="5376862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E1CCAE6-FFE1-4BA3-A2EC-6FC48F7FB16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465415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Click to edit Master title style</a:t>
            </a:r>
            <a:endParaRPr lang="en-GB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noProof="0" smtClean="0"/>
              <a:t>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E1CCAE6-FFE1-4BA3-A2EC-6FC48F7FB16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275946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E1CCAE6-FFE1-4BA3-A2EC-6FC48F7FB16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157986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4175" y="1708150"/>
            <a:ext cx="4110038" cy="40671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708150"/>
            <a:ext cx="4111625" cy="40671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E1CCAE6-FFE1-4BA3-A2EC-6FC48F7FB16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066235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E1CCAE6-FFE1-4BA3-A2EC-6FC48F7FB16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737984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E1CCAE6-FFE1-4BA3-A2EC-6FC48F7FB16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198347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E1CCAE6-FFE1-4BA3-A2EC-6FC48F7FB16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71407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E1CCAE6-FFE1-4BA3-A2EC-6FC48F7FB16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720352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  <a:endParaRPr lang="en-GB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E1CCAE6-FFE1-4BA3-A2EC-6FC48F7FB16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232098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4175" y="398463"/>
            <a:ext cx="8375650" cy="4238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 smtClean="0"/>
              <a:t>Click to edit Master title style</a:t>
            </a:r>
            <a:endParaRPr lang="en-GB" altLang="en-US" noProof="0" dirty="0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4175" y="1708150"/>
            <a:ext cx="8374063" cy="4067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 smtClean="0"/>
              <a:t>Edit Master text styles</a:t>
            </a:r>
          </a:p>
          <a:p>
            <a:pPr lvl="1"/>
            <a:r>
              <a:rPr lang="en-US" altLang="en-US" noProof="0" smtClean="0"/>
              <a:t>Second level</a:t>
            </a:r>
          </a:p>
          <a:p>
            <a:pPr lvl="2"/>
            <a:r>
              <a:rPr lang="en-US" altLang="en-US" noProof="0" smtClean="0"/>
              <a:t>Third level</a:t>
            </a:r>
          </a:p>
          <a:p>
            <a:pPr lvl="3"/>
            <a:r>
              <a:rPr lang="en-US" altLang="en-US" noProof="0" smtClean="0"/>
              <a:t>Fourth level</a:t>
            </a:r>
          </a:p>
          <a:p>
            <a:pPr lvl="4"/>
            <a:r>
              <a:rPr lang="en-US" altLang="en-US" noProof="0" smtClean="0"/>
              <a:t>Fifth level</a:t>
            </a:r>
            <a:endParaRPr lang="en-GB" altLang="en-US" noProof="0" dirty="0" smtClean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862888" y="6451600"/>
            <a:ext cx="900112" cy="179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8E1CCAE6-FFE1-4BA3-A2EC-6FC48F7FB16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062657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Arial" charset="0"/>
        </a:defRPr>
      </a:lvl9pPr>
    </p:titleStyle>
    <p:bodyStyle>
      <a:lvl1pPr marL="269875" indent="-269875" algn="l" rtl="0" eaLnBrk="1" fontAlgn="base" hangingPunct="1">
        <a:spcBef>
          <a:spcPct val="0"/>
        </a:spcBef>
        <a:spcAft>
          <a:spcPct val="75000"/>
        </a:spcAft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538163" indent="-266700" algn="l" rtl="0" eaLnBrk="1" fontAlgn="base" hangingPunct="1">
        <a:spcBef>
          <a:spcPct val="0"/>
        </a:spcBef>
        <a:spcAft>
          <a:spcPct val="75000"/>
        </a:spcAft>
        <a:buChar char="•"/>
        <a:defRPr sz="2000">
          <a:solidFill>
            <a:schemeClr val="tx1"/>
          </a:solidFill>
          <a:latin typeface="+mn-lt"/>
        </a:defRPr>
      </a:lvl2pPr>
      <a:lvl3pPr marL="809625" indent="-269875" algn="l" rtl="0" eaLnBrk="1" fontAlgn="base" hangingPunct="1">
        <a:spcBef>
          <a:spcPct val="0"/>
        </a:spcBef>
        <a:spcAft>
          <a:spcPct val="75000"/>
        </a:spcAft>
        <a:buChar char="•"/>
        <a:defRPr sz="2000">
          <a:solidFill>
            <a:schemeClr val="tx1"/>
          </a:solidFill>
          <a:latin typeface="+mn-lt"/>
        </a:defRPr>
      </a:lvl3pPr>
      <a:lvl4pPr marL="1079500" indent="-268288" algn="l" rtl="0" eaLnBrk="1" fontAlgn="base" hangingPunct="1">
        <a:spcBef>
          <a:spcPct val="0"/>
        </a:spcBef>
        <a:spcAft>
          <a:spcPct val="75000"/>
        </a:spcAft>
        <a:buChar char="•"/>
        <a:defRPr sz="2000">
          <a:solidFill>
            <a:schemeClr val="tx1"/>
          </a:solidFill>
          <a:latin typeface="+mn-lt"/>
        </a:defRPr>
      </a:lvl4pPr>
      <a:lvl5pPr marL="1350963" indent="-269875" algn="l" rtl="0" eaLnBrk="1" fontAlgn="base" hangingPunct="1">
        <a:spcBef>
          <a:spcPct val="0"/>
        </a:spcBef>
        <a:spcAft>
          <a:spcPct val="75000"/>
        </a:spcAft>
        <a:buChar char="•"/>
        <a:defRPr sz="2000">
          <a:solidFill>
            <a:schemeClr val="tx1"/>
          </a:solidFill>
          <a:latin typeface="+mn-lt"/>
        </a:defRPr>
      </a:lvl5pPr>
      <a:lvl6pPr marL="1808163" indent="-269875" algn="l" rtl="0" eaLnBrk="1" fontAlgn="base" hangingPunct="1">
        <a:spcBef>
          <a:spcPct val="0"/>
        </a:spcBef>
        <a:spcAft>
          <a:spcPct val="75000"/>
        </a:spcAft>
        <a:buChar char="•"/>
        <a:defRPr sz="2000">
          <a:solidFill>
            <a:schemeClr val="tx1"/>
          </a:solidFill>
          <a:latin typeface="+mn-lt"/>
        </a:defRPr>
      </a:lvl6pPr>
      <a:lvl7pPr marL="2265363" indent="-269875" algn="l" rtl="0" eaLnBrk="1" fontAlgn="base" hangingPunct="1">
        <a:spcBef>
          <a:spcPct val="0"/>
        </a:spcBef>
        <a:spcAft>
          <a:spcPct val="75000"/>
        </a:spcAft>
        <a:buChar char="•"/>
        <a:defRPr sz="2000">
          <a:solidFill>
            <a:schemeClr val="tx1"/>
          </a:solidFill>
          <a:latin typeface="+mn-lt"/>
        </a:defRPr>
      </a:lvl7pPr>
      <a:lvl8pPr marL="2722563" indent="-269875" algn="l" rtl="0" eaLnBrk="1" fontAlgn="base" hangingPunct="1">
        <a:spcBef>
          <a:spcPct val="0"/>
        </a:spcBef>
        <a:spcAft>
          <a:spcPct val="75000"/>
        </a:spcAft>
        <a:buChar char="•"/>
        <a:defRPr sz="2000">
          <a:solidFill>
            <a:schemeClr val="tx1"/>
          </a:solidFill>
          <a:latin typeface="+mn-lt"/>
        </a:defRPr>
      </a:lvl8pPr>
      <a:lvl9pPr marL="3179763" indent="-269875" algn="l" rtl="0" eaLnBrk="1" fontAlgn="base" hangingPunct="1">
        <a:spcBef>
          <a:spcPct val="0"/>
        </a:spcBef>
        <a:spcAft>
          <a:spcPct val="75000"/>
        </a:spcAft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4175" y="2016125"/>
            <a:ext cx="8374063" cy="1550035"/>
          </a:xfrm>
        </p:spPr>
        <p:txBody>
          <a:bodyPr>
            <a:normAutofit fontScale="90000"/>
          </a:bodyPr>
          <a:lstStyle/>
          <a:p>
            <a:r>
              <a:rPr lang="en-GB" b="1" dirty="0"/>
              <a:t>The way </a:t>
            </a:r>
            <a:r>
              <a:rPr lang="en-GB" b="1" dirty="0" smtClean="0"/>
              <a:t>forward:</a:t>
            </a:r>
            <a:br>
              <a:rPr lang="en-GB" b="1" dirty="0" smtClean="0"/>
            </a:br>
            <a:r>
              <a:rPr lang="en-GB" b="1" dirty="0" smtClean="0"/>
              <a:t>Policy </a:t>
            </a:r>
            <a:r>
              <a:rPr lang="en-GB" b="1" dirty="0"/>
              <a:t>principles on the role of law and interests in ADR 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4174" y="5511338"/>
            <a:ext cx="8374063" cy="353289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20000"/>
              </a:lnSpc>
              <a:spcAft>
                <a:spcPts val="0"/>
              </a:spcAft>
            </a:pPr>
            <a:r>
              <a:rPr lang="en-GB" sz="2800" dirty="0" smtClean="0"/>
              <a:t>Felix Steffek				 20 April 2016		 </a:t>
            </a:r>
            <a:endParaRPr lang="en-GB" sz="2800" dirty="0"/>
          </a:p>
        </p:txBody>
      </p:sp>
      <p:sp>
        <p:nvSpPr>
          <p:cNvPr id="4" name="Title 1"/>
          <p:cNvSpPr txBox="1">
            <a:spLocks/>
          </p:cNvSpPr>
          <p:nvPr/>
        </p:nvSpPr>
        <p:spPr bwMode="auto">
          <a:xfrm>
            <a:off x="378631" y="4056616"/>
            <a:ext cx="8374063" cy="490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rmAutofit fontScale="97500"/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Arial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Arial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Arial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Arial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en-GB" sz="2800" kern="0" dirty="0" smtClean="0"/>
              <a:t>ADR and Justice Conference, Oxford</a:t>
            </a:r>
            <a:endParaRPr lang="en-GB" sz="2800" kern="0" dirty="0"/>
          </a:p>
        </p:txBody>
      </p:sp>
    </p:spTree>
    <p:extLst>
      <p:ext uri="{BB962C8B-B14F-4D97-AF65-F5344CB8AC3E}">
        <p14:creationId xmlns:p14="http://schemas.microsoft.com/office/powerpoint/2010/main" val="41361447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4175" y="174929"/>
            <a:ext cx="8375650" cy="771276"/>
          </a:xfrm>
        </p:spPr>
        <p:txBody>
          <a:bodyPr/>
          <a:lstStyle/>
          <a:p>
            <a:r>
              <a:rPr lang="en-GB" dirty="0" smtClean="0"/>
              <a:t>The consumer question: Specific requirements of justice?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4175" y="1400682"/>
            <a:ext cx="8374063" cy="4700594"/>
          </a:xfrm>
        </p:spPr>
        <p:txBody>
          <a:bodyPr>
            <a:normAutofit fontScale="92500" lnSpcReduction="20000"/>
          </a:bodyPr>
          <a:lstStyle/>
          <a:p>
            <a:pPr marL="269875" lvl="2"/>
            <a:r>
              <a:rPr lang="en-GB" dirty="0" smtClean="0"/>
              <a:t>An example of (1) “</a:t>
            </a:r>
            <a:r>
              <a:rPr lang="en-GB" dirty="0">
                <a:sym typeface="Wingdings" panose="05000000000000000000" pitchFamily="2" charset="2"/>
              </a:rPr>
              <a:t>… the parties are unable to implement their interests”</a:t>
            </a:r>
          </a:p>
          <a:p>
            <a:r>
              <a:rPr lang="en-GB" dirty="0" smtClean="0"/>
              <a:t>What are the particular justice requirements for dispute resolution involving consumers?</a:t>
            </a:r>
          </a:p>
          <a:p>
            <a:r>
              <a:rPr lang="en-GB" dirty="0" smtClean="0"/>
              <a:t>Specific issues, the consumer perspective, eg</a:t>
            </a:r>
          </a:p>
          <a:p>
            <a:pPr lvl="1"/>
            <a:r>
              <a:rPr lang="en-GB" dirty="0" smtClean="0"/>
              <a:t>Initiation control</a:t>
            </a:r>
          </a:p>
          <a:p>
            <a:pPr lvl="1"/>
            <a:r>
              <a:rPr lang="en-GB" dirty="0" smtClean="0"/>
              <a:t>“Participatory governance structures”</a:t>
            </a:r>
          </a:p>
          <a:p>
            <a:pPr lvl="1"/>
            <a:r>
              <a:rPr lang="en-GB" dirty="0"/>
              <a:t>“Quick transactions”</a:t>
            </a:r>
          </a:p>
          <a:p>
            <a:pPr lvl="1"/>
            <a:r>
              <a:rPr lang="en-GB" dirty="0"/>
              <a:t>“Publication of ombudsperson decisions”, “not private dispute resolution”</a:t>
            </a:r>
          </a:p>
          <a:p>
            <a:r>
              <a:rPr lang="en-GB" sz="2100" dirty="0"/>
              <a:t>The trader perspective</a:t>
            </a:r>
          </a:p>
          <a:p>
            <a:pPr lvl="1"/>
            <a:r>
              <a:rPr lang="en-GB" dirty="0"/>
              <a:t>The Market for Lemons statement</a:t>
            </a:r>
          </a:p>
          <a:p>
            <a:pPr lvl="1"/>
            <a:r>
              <a:rPr lang="en-GB" dirty="0"/>
              <a:t>The diminishing marginal utility for different types of dispute resolution</a:t>
            </a:r>
          </a:p>
        </p:txBody>
      </p:sp>
    </p:spTree>
    <p:extLst>
      <p:ext uri="{BB962C8B-B14F-4D97-AF65-F5344CB8AC3E}">
        <p14:creationId xmlns:p14="http://schemas.microsoft.com/office/powerpoint/2010/main" val="1095953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4175" y="166976"/>
            <a:ext cx="8375650" cy="818985"/>
          </a:xfrm>
        </p:spPr>
        <p:txBody>
          <a:bodyPr/>
          <a:lstStyle/>
          <a:p>
            <a:r>
              <a:rPr lang="en-GB" dirty="0" smtClean="0"/>
              <a:t>The e-ADR question: Chances and challenges for justice?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4175" y="1460034"/>
            <a:ext cx="8374063" cy="4558150"/>
          </a:xfrm>
        </p:spPr>
        <p:txBody>
          <a:bodyPr>
            <a:normAutofit fontScale="92500" lnSpcReduction="20000"/>
          </a:bodyPr>
          <a:lstStyle/>
          <a:p>
            <a:r>
              <a:rPr lang="en-GB" dirty="0" smtClean="0"/>
              <a:t>How does technology change the face of ADR?</a:t>
            </a:r>
          </a:p>
          <a:p>
            <a:r>
              <a:rPr lang="en-GB" dirty="0" smtClean="0"/>
              <a:t>A chance to improve efficiency and, hence, improve access to fair dispute resolution</a:t>
            </a:r>
          </a:p>
          <a:p>
            <a:pPr lvl="1"/>
            <a:r>
              <a:rPr lang="en-GB" dirty="0" smtClean="0"/>
              <a:t>In particular as regards low value disputes</a:t>
            </a:r>
          </a:p>
          <a:p>
            <a:r>
              <a:rPr lang="en-GB" dirty="0" smtClean="0"/>
              <a:t>E-dispute resolution can mirror the social/commercial relationship of the parties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dirty="0" smtClean="0"/>
              <a:t>Insights from ODR discussion</a:t>
            </a:r>
          </a:p>
          <a:p>
            <a:r>
              <a:rPr lang="en-GB" dirty="0"/>
              <a:t>Technology can reduce costs of negotiation/neutral assisted dispute resolution and hence increase the area for amicable dispute resolution</a:t>
            </a:r>
          </a:p>
          <a:p>
            <a:pPr lvl="1"/>
            <a:r>
              <a:rPr lang="en-GB" dirty="0"/>
              <a:t>Eg EU ODR translation service, “justice through algorithms”</a:t>
            </a:r>
          </a:p>
          <a:p>
            <a:pPr lvl="1"/>
            <a:r>
              <a:rPr lang="en-GB" sz="2100" dirty="0"/>
              <a:t>Eg creation of a fully digital online court in the UK with new functions such as using the electronic court file for the feedback loop</a:t>
            </a:r>
          </a:p>
        </p:txBody>
      </p:sp>
    </p:spTree>
    <p:extLst>
      <p:ext uri="{BB962C8B-B14F-4D97-AF65-F5344CB8AC3E}">
        <p14:creationId xmlns:p14="http://schemas.microsoft.com/office/powerpoint/2010/main" val="21568446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questions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4175" y="1391480"/>
            <a:ext cx="8374063" cy="4842344"/>
          </a:xfrm>
        </p:spPr>
        <p:txBody>
          <a:bodyPr>
            <a:normAutofit fontScale="92500"/>
          </a:bodyPr>
          <a:lstStyle/>
          <a:p>
            <a:r>
              <a:rPr lang="en-GB" dirty="0" smtClean="0"/>
              <a:t>The </a:t>
            </a:r>
            <a:r>
              <a:rPr lang="en-GB" dirty="0"/>
              <a:t>justice question (part 1): What is the yardstick for just frameworks of dispute resolution</a:t>
            </a:r>
            <a:r>
              <a:rPr lang="en-GB" dirty="0" smtClean="0"/>
              <a:t>?</a:t>
            </a:r>
          </a:p>
          <a:p>
            <a:r>
              <a:rPr lang="en-GB" dirty="0"/>
              <a:t>The justice question (part 2): What is the best basis for the implementation of justice principles</a:t>
            </a:r>
            <a:r>
              <a:rPr lang="en-GB" dirty="0" smtClean="0"/>
              <a:t>?</a:t>
            </a:r>
          </a:p>
          <a:p>
            <a:r>
              <a:rPr lang="en-GB" dirty="0" smtClean="0"/>
              <a:t>The </a:t>
            </a:r>
            <a:r>
              <a:rPr lang="en-GB" dirty="0"/>
              <a:t>empirical question: What do people want from dispute resolution</a:t>
            </a:r>
            <a:r>
              <a:rPr lang="en-GB" dirty="0" smtClean="0"/>
              <a:t>?</a:t>
            </a:r>
          </a:p>
          <a:p>
            <a:r>
              <a:rPr lang="en-GB" dirty="0"/>
              <a:t>The legislative question: </a:t>
            </a:r>
            <a:r>
              <a:rPr lang="en-GB" dirty="0" smtClean="0"/>
              <a:t>Justice in courts </a:t>
            </a:r>
            <a:r>
              <a:rPr lang="en-GB" dirty="0"/>
              <a:t>and/or ADR? Same or different</a:t>
            </a:r>
            <a:r>
              <a:rPr lang="en-GB" dirty="0" smtClean="0"/>
              <a:t>?</a:t>
            </a:r>
          </a:p>
          <a:p>
            <a:r>
              <a:rPr lang="en-GB" dirty="0"/>
              <a:t>The institutional </a:t>
            </a:r>
            <a:r>
              <a:rPr lang="en-GB" dirty="0" smtClean="0"/>
              <a:t>question: A principled and just design of different mechanisms?</a:t>
            </a:r>
          </a:p>
          <a:p>
            <a:r>
              <a:rPr lang="en-GB" dirty="0"/>
              <a:t>The efficiency question: Which role for efficiency in justice</a:t>
            </a:r>
            <a:r>
              <a:rPr lang="en-GB" dirty="0" smtClean="0"/>
              <a:t>?</a:t>
            </a:r>
          </a:p>
          <a:p>
            <a:r>
              <a:rPr lang="en-GB" dirty="0"/>
              <a:t>The consumer question: Specific requirements of justice</a:t>
            </a:r>
            <a:r>
              <a:rPr lang="en-GB" dirty="0" smtClean="0"/>
              <a:t>?</a:t>
            </a:r>
          </a:p>
          <a:p>
            <a:r>
              <a:rPr lang="en-GB" dirty="0"/>
              <a:t>The </a:t>
            </a:r>
            <a:r>
              <a:rPr lang="en-GB" dirty="0" smtClean="0"/>
              <a:t>e-ADR </a:t>
            </a:r>
            <a:r>
              <a:rPr lang="en-GB" dirty="0"/>
              <a:t>question: Chances and challenges for justice</a:t>
            </a:r>
            <a:r>
              <a:rPr lang="en-GB" dirty="0" smtClean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4241302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questions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4175" y="1391480"/>
            <a:ext cx="8374063" cy="4842344"/>
          </a:xfrm>
        </p:spPr>
        <p:txBody>
          <a:bodyPr>
            <a:normAutofit fontScale="92500"/>
          </a:bodyPr>
          <a:lstStyle/>
          <a:p>
            <a:r>
              <a:rPr lang="en-GB" dirty="0" smtClean="0"/>
              <a:t>The </a:t>
            </a:r>
            <a:r>
              <a:rPr lang="en-GB" dirty="0"/>
              <a:t>justice question (part 1): What is the yardstick for just frameworks of dispute resolution</a:t>
            </a:r>
            <a:r>
              <a:rPr lang="en-GB" dirty="0" smtClean="0"/>
              <a:t>?</a:t>
            </a:r>
          </a:p>
          <a:p>
            <a:r>
              <a:rPr lang="en-GB" dirty="0"/>
              <a:t>The justice question (part 2): What is the best basis for the implementation of justice principles</a:t>
            </a:r>
            <a:r>
              <a:rPr lang="en-GB" dirty="0" smtClean="0"/>
              <a:t>?</a:t>
            </a:r>
          </a:p>
          <a:p>
            <a:r>
              <a:rPr lang="en-GB" dirty="0" smtClean="0"/>
              <a:t>The </a:t>
            </a:r>
            <a:r>
              <a:rPr lang="en-GB" dirty="0"/>
              <a:t>empirical question: What do people want from dispute resolution</a:t>
            </a:r>
            <a:r>
              <a:rPr lang="en-GB" dirty="0" smtClean="0"/>
              <a:t>?</a:t>
            </a:r>
          </a:p>
          <a:p>
            <a:r>
              <a:rPr lang="en-GB" dirty="0"/>
              <a:t>The legislative question: </a:t>
            </a:r>
            <a:r>
              <a:rPr lang="en-GB" dirty="0" smtClean="0"/>
              <a:t>Justice in courts </a:t>
            </a:r>
            <a:r>
              <a:rPr lang="en-GB" dirty="0"/>
              <a:t>and/or ADR? Same or different</a:t>
            </a:r>
            <a:r>
              <a:rPr lang="en-GB" dirty="0" smtClean="0"/>
              <a:t>?</a:t>
            </a:r>
          </a:p>
          <a:p>
            <a:r>
              <a:rPr lang="en-GB" dirty="0"/>
              <a:t>The institutional </a:t>
            </a:r>
            <a:r>
              <a:rPr lang="en-GB" dirty="0" smtClean="0"/>
              <a:t>question: A principled and just design of different mechanisms?</a:t>
            </a:r>
          </a:p>
          <a:p>
            <a:r>
              <a:rPr lang="en-GB" dirty="0"/>
              <a:t>The efficiency question: Which role for efficiency in justice</a:t>
            </a:r>
            <a:r>
              <a:rPr lang="en-GB" dirty="0" smtClean="0"/>
              <a:t>?</a:t>
            </a:r>
          </a:p>
          <a:p>
            <a:r>
              <a:rPr lang="en-GB" dirty="0"/>
              <a:t>The consumer question: Specific requirements of justice</a:t>
            </a:r>
            <a:r>
              <a:rPr lang="en-GB" dirty="0" smtClean="0"/>
              <a:t>?</a:t>
            </a:r>
          </a:p>
          <a:p>
            <a:r>
              <a:rPr lang="en-GB" dirty="0"/>
              <a:t>The </a:t>
            </a:r>
            <a:r>
              <a:rPr lang="en-GB" dirty="0" smtClean="0"/>
              <a:t>e-ADR </a:t>
            </a:r>
            <a:r>
              <a:rPr lang="en-GB" dirty="0"/>
              <a:t>question: Chances and challenges for justice</a:t>
            </a:r>
            <a:r>
              <a:rPr lang="en-GB" dirty="0" smtClean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7900492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4175" y="199505"/>
            <a:ext cx="8375650" cy="822960"/>
          </a:xfrm>
        </p:spPr>
        <p:txBody>
          <a:bodyPr/>
          <a:lstStyle/>
          <a:p>
            <a:r>
              <a:rPr lang="en-GB" dirty="0" smtClean="0"/>
              <a:t>The justice </a:t>
            </a:r>
            <a:r>
              <a:rPr lang="en-GB" dirty="0"/>
              <a:t>question (part 1): What is the yardstick for just frameworks of dispute resolution?</a:t>
            </a:r>
            <a:br>
              <a:rPr lang="en-GB" dirty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4175" y="1495644"/>
            <a:ext cx="8374063" cy="4522540"/>
          </a:xfrm>
        </p:spPr>
        <p:txBody>
          <a:bodyPr>
            <a:normAutofit fontScale="92500" lnSpcReduction="20000"/>
          </a:bodyPr>
          <a:lstStyle/>
          <a:p>
            <a:r>
              <a:rPr lang="en-GB" dirty="0" smtClean="0"/>
              <a:t>The regulatory issue</a:t>
            </a:r>
          </a:p>
          <a:p>
            <a:r>
              <a:rPr lang="en-GB" dirty="0" smtClean="0"/>
              <a:t>The source of justice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GB" dirty="0" smtClean="0"/>
              <a:t>Normative individualism</a:t>
            </a:r>
          </a:p>
          <a:p>
            <a:pPr lvl="1"/>
            <a:r>
              <a:rPr lang="en-GB" dirty="0"/>
              <a:t>Confirmed in discussion: “the interest to be heard”</a:t>
            </a:r>
            <a:endParaRPr lang="en-GB" dirty="0" smtClean="0"/>
          </a:p>
          <a:p>
            <a:r>
              <a:rPr lang="en-GB" dirty="0" smtClean="0"/>
              <a:t>The relevant characteristic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GB" dirty="0" smtClean="0"/>
              <a:t>Interests (not rights or laws)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GB" dirty="0" smtClean="0"/>
              <a:t>Descriptive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GB" dirty="0" smtClean="0"/>
              <a:t>Normative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 smtClean="0"/>
              <a:t>The principles of justice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/>
              <a:t>“Sometimes we look at situations where the person is really unhappy, but the only thing the other party has done is apply the law” </a:t>
            </a: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26778644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69960391"/>
              </p:ext>
            </p:extLst>
          </p:nvPr>
        </p:nvGraphicFramePr>
        <p:xfrm>
          <a:off x="604911" y="1588221"/>
          <a:ext cx="78867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Title 1"/>
          <p:cNvSpPr txBox="1">
            <a:spLocks noGrp="1"/>
          </p:cNvSpPr>
          <p:nvPr>
            <p:ph type="title"/>
          </p:nvPr>
        </p:nvSpPr>
        <p:spPr bwMode="auto">
          <a:xfrm>
            <a:off x="384174" y="398463"/>
            <a:ext cx="8458635" cy="4238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r>
              <a:rPr lang="en-GB" dirty="0"/>
              <a:t>The justice question (part 1): a sliding scale approach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1165535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4175" y="191192"/>
            <a:ext cx="8375650" cy="789709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The justice question (part 2): What is the best basis for the implementation of justice principles?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4175" y="1566865"/>
            <a:ext cx="8374063" cy="4344487"/>
          </a:xfrm>
        </p:spPr>
        <p:txBody>
          <a:bodyPr/>
          <a:lstStyle/>
          <a:p>
            <a:r>
              <a:rPr lang="en-GB" dirty="0" smtClean="0">
                <a:sym typeface="Wingdings" panose="05000000000000000000" pitchFamily="2" charset="2"/>
              </a:rPr>
              <a:t>The implementation issue</a:t>
            </a:r>
            <a:endParaRPr lang="en-GB" dirty="0">
              <a:sym typeface="Wingdings" panose="05000000000000000000" pitchFamily="2" charset="2"/>
            </a:endParaRPr>
          </a:p>
          <a:p>
            <a:r>
              <a:rPr lang="en-GB" dirty="0" smtClean="0">
                <a:sym typeface="Wingdings" panose="05000000000000000000" pitchFamily="2" charset="2"/>
              </a:rPr>
              <a:t>What should be the focus of just dispute resolution, the interests of the parties or just legal rules?</a:t>
            </a:r>
          </a:p>
          <a:p>
            <a:pPr lvl="1"/>
            <a:r>
              <a:rPr lang="en-GB" dirty="0" smtClean="0">
                <a:sym typeface="Wingdings" panose="05000000000000000000" pitchFamily="2" charset="2"/>
              </a:rPr>
              <a:t> Interests of the parties take priority unless…</a:t>
            </a:r>
          </a:p>
          <a:p>
            <a:pPr marL="1000125" lvl="2" indent="-457200">
              <a:buAutoNum type="arabicParenBoth"/>
            </a:pPr>
            <a:r>
              <a:rPr lang="en-GB" dirty="0" smtClean="0">
                <a:sym typeface="Wingdings" panose="05000000000000000000" pitchFamily="2" charset="2"/>
              </a:rPr>
              <a:t>“… the parties are unable to implement their interests”</a:t>
            </a:r>
          </a:p>
          <a:p>
            <a:pPr marL="1000125" lvl="2" indent="-457200">
              <a:buAutoNum type="arabicParenBoth"/>
            </a:pPr>
            <a:r>
              <a:rPr lang="en-GB" dirty="0" smtClean="0">
                <a:sym typeface="Wingdings" panose="05000000000000000000" pitchFamily="2" charset="2"/>
              </a:rPr>
              <a:t>“… third party interests are involved”</a:t>
            </a:r>
          </a:p>
          <a:p>
            <a:r>
              <a:rPr lang="en-GB" dirty="0" smtClean="0">
                <a:sym typeface="Wingdings" panose="05000000000000000000" pitchFamily="2" charset="2"/>
              </a:rPr>
              <a:t>In situations (1) and (2) legal rules help to realise interests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dirty="0" smtClean="0"/>
              <a:t>Ultimately, it is always interests, but law may sometimes be needed to implement them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927484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4175" y="207818"/>
            <a:ext cx="8375650" cy="798022"/>
          </a:xfrm>
        </p:spPr>
        <p:txBody>
          <a:bodyPr/>
          <a:lstStyle/>
          <a:p>
            <a:r>
              <a:rPr lang="en-GB" dirty="0" smtClean="0"/>
              <a:t>The empirical question: What do people want from dispute resolution?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4175" y="1460033"/>
            <a:ext cx="8374063" cy="4724334"/>
          </a:xfrm>
        </p:spPr>
        <p:txBody>
          <a:bodyPr>
            <a:normAutofit fontScale="85000" lnSpcReduction="20000"/>
          </a:bodyPr>
          <a:lstStyle/>
          <a:p>
            <a:r>
              <a:rPr lang="en-GB" dirty="0" smtClean="0"/>
              <a:t>Interests: the link between descriptive and normative</a:t>
            </a:r>
          </a:p>
          <a:p>
            <a:r>
              <a:rPr lang="en-GB" dirty="0" smtClean="0"/>
              <a:t>What do people want from dispute resolution?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GB" dirty="0" smtClean="0"/>
              <a:t>Empirical research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GB" dirty="0" smtClean="0"/>
              <a:t>Discussion: “Different people want different things”</a:t>
            </a:r>
          </a:p>
          <a:p>
            <a:r>
              <a:rPr lang="en-GB" dirty="0" smtClean="0"/>
              <a:t>What does this mean for the design of ADR policy?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 smtClean="0">
                <a:sym typeface="Wingdings" panose="05000000000000000000" pitchFamily="2" charset="2"/>
              </a:rPr>
              <a:t>Conflicts of interests that ADR cannot solve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GB" dirty="0" smtClean="0"/>
              <a:t>In terms of regulation/application of justice only legitimate interests prevail </a:t>
            </a:r>
            <a:r>
              <a:rPr lang="en-GB" dirty="0" smtClean="0">
                <a:sym typeface="Wingdings" panose="05000000000000000000" pitchFamily="2" charset="2"/>
              </a:rPr>
              <a:t> The importance of justice principles</a:t>
            </a:r>
          </a:p>
          <a:p>
            <a:r>
              <a:rPr lang="en-GB" dirty="0"/>
              <a:t>Variety of interests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GB" dirty="0">
                <a:sym typeface="Wingdings" panose="05000000000000000000" pitchFamily="2" charset="2"/>
              </a:rPr>
              <a:t>Create institutions that allow for the realisation of these interests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GB" dirty="0">
                <a:sym typeface="Wingdings" panose="05000000000000000000" pitchFamily="2" charset="2"/>
              </a:rPr>
              <a:t>Embed choice as essential element, “learning systems”</a:t>
            </a:r>
          </a:p>
          <a:p>
            <a:pPr lvl="1"/>
            <a:r>
              <a:rPr lang="en-GB" dirty="0">
                <a:sym typeface="Wingdings" panose="05000000000000000000" pitchFamily="2" charset="2"/>
              </a:rPr>
              <a:t>Should we develop principles of regulating choice and variety?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922537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4175" y="232756"/>
            <a:ext cx="8375650" cy="756459"/>
          </a:xfrm>
        </p:spPr>
        <p:txBody>
          <a:bodyPr/>
          <a:lstStyle/>
          <a:p>
            <a:r>
              <a:rPr lang="en-GB" dirty="0" smtClean="0"/>
              <a:t>The legislative question: Courts and/or ADR? Same or different?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4175" y="1400683"/>
            <a:ext cx="8374063" cy="4807426"/>
          </a:xfrm>
        </p:spPr>
        <p:txBody>
          <a:bodyPr>
            <a:normAutofit fontScale="92500" lnSpcReduction="20000"/>
          </a:bodyPr>
          <a:lstStyle/>
          <a:p>
            <a:r>
              <a:rPr lang="en-GB" dirty="0" smtClean="0"/>
              <a:t>From the right to access to the courts to the right to effective and fair dispute resolution</a:t>
            </a:r>
          </a:p>
          <a:p>
            <a:pPr lvl="1"/>
            <a:r>
              <a:rPr lang="en-GB" dirty="0" smtClean="0"/>
              <a:t>Access to ADR as a fundamental procedural human right</a:t>
            </a:r>
          </a:p>
          <a:p>
            <a:r>
              <a:rPr lang="en-GB" dirty="0" smtClean="0"/>
              <a:t>Self-determination </a:t>
            </a:r>
            <a:r>
              <a:rPr lang="en-GB" dirty="0"/>
              <a:t>of </a:t>
            </a:r>
            <a:r>
              <a:rPr lang="en-GB" dirty="0" smtClean="0"/>
              <a:t>parties </a:t>
            </a:r>
            <a:r>
              <a:rPr lang="en-GB" dirty="0" smtClean="0">
                <a:sym typeface="Wingdings" panose="05000000000000000000" pitchFamily="2" charset="2"/>
              </a:rPr>
              <a:t></a:t>
            </a:r>
            <a:r>
              <a:rPr lang="en-GB" dirty="0" smtClean="0"/>
              <a:t> responsibility </a:t>
            </a:r>
            <a:r>
              <a:rPr lang="en-GB" dirty="0"/>
              <a:t>for solving disputes </a:t>
            </a:r>
            <a:r>
              <a:rPr lang="en-GB" dirty="0" smtClean="0"/>
              <a:t>primarily in </a:t>
            </a:r>
            <a:r>
              <a:rPr lang="en-GB" dirty="0"/>
              <a:t>the hands of the </a:t>
            </a:r>
            <a:r>
              <a:rPr lang="en-GB" dirty="0" smtClean="0"/>
              <a:t>parties</a:t>
            </a:r>
          </a:p>
          <a:p>
            <a:pPr lvl="1"/>
            <a:r>
              <a:rPr lang="en-GB" dirty="0" smtClean="0"/>
              <a:t>But state needs to provide the </a:t>
            </a:r>
            <a:r>
              <a:rPr lang="en-GB" dirty="0"/>
              <a:t>parties </a:t>
            </a:r>
            <a:r>
              <a:rPr lang="en-GB" dirty="0" smtClean="0"/>
              <a:t>with the </a:t>
            </a:r>
            <a:r>
              <a:rPr lang="en-GB" dirty="0"/>
              <a:t>necessary enabling </a:t>
            </a:r>
            <a:r>
              <a:rPr lang="en-GB" dirty="0" smtClean="0"/>
              <a:t>and – as necessary – conduct rules</a:t>
            </a:r>
          </a:p>
          <a:p>
            <a:r>
              <a:rPr lang="en-GB" dirty="0" smtClean="0"/>
              <a:t>Due to state </a:t>
            </a:r>
            <a:r>
              <a:rPr lang="en-GB" dirty="0"/>
              <a:t>monopoly on </a:t>
            </a:r>
            <a:r>
              <a:rPr lang="en-GB" dirty="0" smtClean="0"/>
              <a:t>enforcement </a:t>
            </a:r>
            <a:r>
              <a:rPr lang="en-GB" dirty="0"/>
              <a:t>of </a:t>
            </a:r>
            <a:r>
              <a:rPr lang="en-GB" dirty="0" smtClean="0"/>
              <a:t>rights different principles apply to courts</a:t>
            </a:r>
          </a:p>
          <a:p>
            <a:r>
              <a:rPr lang="en-GB" dirty="0"/>
              <a:t>Discussion: </a:t>
            </a:r>
          </a:p>
          <a:p>
            <a:pPr lvl="1"/>
            <a:r>
              <a:rPr lang="en-GB" dirty="0"/>
              <a:t>What is the role of the courts after the ADR movement? Is there a place for ADR in the courts?</a:t>
            </a:r>
          </a:p>
          <a:p>
            <a:pPr lvl="1"/>
            <a:r>
              <a:rPr lang="en-GB" dirty="0"/>
              <a:t>“Courts to manage trial or to manage resolution“, “courts and ombuds should dovetail”</a:t>
            </a:r>
          </a:p>
        </p:txBody>
      </p:sp>
    </p:spTree>
    <p:extLst>
      <p:ext uri="{BB962C8B-B14F-4D97-AF65-F5344CB8AC3E}">
        <p14:creationId xmlns:p14="http://schemas.microsoft.com/office/powerpoint/2010/main" val="25281158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4175" y="213664"/>
            <a:ext cx="8375650" cy="830912"/>
          </a:xfrm>
        </p:spPr>
        <p:txBody>
          <a:bodyPr/>
          <a:lstStyle/>
          <a:p>
            <a:r>
              <a:rPr lang="en-GB" dirty="0"/>
              <a:t>The institutional question: A principled and just design of different mechanisms?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4175" y="5436524"/>
            <a:ext cx="8374063" cy="640080"/>
          </a:xfrm>
        </p:spPr>
        <p:txBody>
          <a:bodyPr/>
          <a:lstStyle/>
          <a:p>
            <a:pPr marL="0" indent="0">
              <a:buNone/>
            </a:pPr>
            <a:r>
              <a:rPr lang="en-GB" dirty="0" smtClean="0"/>
              <a:t>Regulation and practice to reflect party autonomy </a:t>
            </a:r>
            <a:r>
              <a:rPr lang="en-GB" dirty="0" smtClean="0">
                <a:sym typeface="Wingdings" panose="05000000000000000000" pitchFamily="2" charset="2"/>
              </a:rPr>
              <a:t> the less party control the more regulatory safeguards</a:t>
            </a:r>
            <a:endParaRPr lang="en-GB" dirty="0"/>
          </a:p>
        </p:txBody>
      </p:sp>
      <p:graphicFrame>
        <p:nvGraphicFramePr>
          <p:cNvPr id="4" name="Inhaltsplatzhalt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44626658"/>
              </p:ext>
            </p:extLst>
          </p:nvPr>
        </p:nvGraphicFramePr>
        <p:xfrm>
          <a:off x="384177" y="1465261"/>
          <a:ext cx="8292284" cy="37877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698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537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5374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5374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5374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5374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5374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877416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603250" algn="l"/>
                        </a:tabLst>
                      </a:pPr>
                      <a:r>
                        <a:rPr lang="en-GB" sz="1400" noProof="0" dirty="0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en-GB" sz="1400" noProof="0" dirty="0">
                        <a:solidFill>
                          <a:srgbClr val="000000"/>
                        </a:solidFill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  <a:tabLst>
                          <a:tab pos="603250" algn="l"/>
                        </a:tabLst>
                      </a:pPr>
                      <a:r>
                        <a:rPr lang="en-GB" sz="1400" noProof="0" dirty="0">
                          <a:solidFill>
                            <a:schemeClr val="tx2"/>
                          </a:solidFill>
                          <a:effectLst/>
                        </a:rPr>
                        <a:t>Initiation Control</a:t>
                      </a:r>
                      <a:endParaRPr lang="en-GB" sz="1400" noProof="0" dirty="0">
                        <a:solidFill>
                          <a:schemeClr val="tx2"/>
                        </a:solidFill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603250" algn="l"/>
                        </a:tabLst>
                      </a:pPr>
                      <a:r>
                        <a:rPr lang="en-GB" sz="1400" noProof="0" dirty="0" smtClean="0">
                          <a:solidFill>
                            <a:schemeClr val="tx2"/>
                          </a:solidFill>
                          <a:effectLst/>
                        </a:rPr>
                        <a:t>Procedure </a:t>
                      </a:r>
                      <a:r>
                        <a:rPr lang="en-GB" sz="1400" noProof="0" dirty="0">
                          <a:solidFill>
                            <a:schemeClr val="tx2"/>
                          </a:solidFill>
                          <a:effectLst/>
                        </a:rPr>
                        <a:t>Control</a:t>
                      </a:r>
                      <a:endParaRPr lang="en-GB" sz="1400" noProof="0" dirty="0">
                        <a:solidFill>
                          <a:schemeClr val="tx2"/>
                        </a:solidFill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603250" algn="l"/>
                        </a:tabLst>
                      </a:pPr>
                      <a:r>
                        <a:rPr lang="en-GB" sz="1400" noProof="0" dirty="0" smtClean="0">
                          <a:solidFill>
                            <a:schemeClr val="tx2"/>
                          </a:solidFill>
                          <a:effectLst/>
                        </a:rPr>
                        <a:t>Result- </a:t>
                      </a:r>
                      <a:r>
                        <a:rPr lang="en-GB" sz="1400" noProof="0" dirty="0">
                          <a:solidFill>
                            <a:schemeClr val="tx2"/>
                          </a:solidFill>
                          <a:effectLst/>
                        </a:rPr>
                        <a:t>Content </a:t>
                      </a:r>
                      <a:r>
                        <a:rPr lang="en-GB" sz="1400" noProof="0" dirty="0" smtClean="0">
                          <a:solidFill>
                            <a:schemeClr val="tx2"/>
                          </a:solidFill>
                          <a:effectLst/>
                        </a:rPr>
                        <a:t>Control</a:t>
                      </a:r>
                      <a:endParaRPr lang="en-GB" sz="1400" baseline="30000" noProof="0" dirty="0">
                        <a:solidFill>
                          <a:schemeClr val="tx2"/>
                        </a:solidFill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603250" algn="l"/>
                        </a:tabLst>
                      </a:pPr>
                      <a:r>
                        <a:rPr lang="en-GB" sz="1400" noProof="0" dirty="0" smtClean="0">
                          <a:solidFill>
                            <a:schemeClr val="tx2"/>
                          </a:solidFill>
                          <a:effectLst/>
                        </a:rPr>
                        <a:t>Result- </a:t>
                      </a:r>
                      <a:r>
                        <a:rPr lang="en-GB" sz="1400" noProof="0" dirty="0">
                          <a:solidFill>
                            <a:schemeClr val="tx2"/>
                          </a:solidFill>
                          <a:effectLst/>
                        </a:rPr>
                        <a:t>Effect Control</a:t>
                      </a:r>
                      <a:endParaRPr lang="en-GB" sz="1400" noProof="0" dirty="0">
                        <a:solidFill>
                          <a:schemeClr val="tx2"/>
                        </a:solidFill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603250" algn="l"/>
                        </a:tabLst>
                      </a:pPr>
                      <a:r>
                        <a:rPr lang="en-GB" sz="1400" noProof="0" dirty="0">
                          <a:solidFill>
                            <a:schemeClr val="tx2"/>
                          </a:solidFill>
                          <a:effectLst/>
                        </a:rPr>
                        <a:t>Neutral Choice Control</a:t>
                      </a:r>
                      <a:endParaRPr lang="en-GB" sz="1400" noProof="0" dirty="0">
                        <a:solidFill>
                          <a:schemeClr val="tx2"/>
                        </a:solidFill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603250" algn="l"/>
                        </a:tabLst>
                      </a:pPr>
                      <a:r>
                        <a:rPr lang="en-GB" sz="1400" noProof="0" dirty="0">
                          <a:solidFill>
                            <a:schemeClr val="tx2"/>
                          </a:solidFill>
                          <a:effectLst/>
                        </a:rPr>
                        <a:t>Information </a:t>
                      </a:r>
                      <a:r>
                        <a:rPr lang="en-GB" sz="1400" noProof="0" dirty="0" smtClean="0">
                          <a:solidFill>
                            <a:schemeClr val="tx2"/>
                          </a:solidFill>
                          <a:effectLst/>
                        </a:rPr>
                        <a:t>Control</a:t>
                      </a:r>
                      <a:endParaRPr lang="en-GB" sz="1400" baseline="30000" noProof="0" dirty="0">
                        <a:solidFill>
                          <a:schemeClr val="tx2"/>
                        </a:solidFill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 anchorCtr="1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603250" algn="l"/>
                        </a:tabLst>
                      </a:pPr>
                      <a:r>
                        <a:rPr lang="en-GB" sz="1400" noProof="0" dirty="0">
                          <a:solidFill>
                            <a:srgbClr val="000000"/>
                          </a:solidFill>
                          <a:effectLst/>
                        </a:rPr>
                        <a:t>Negotiation</a:t>
                      </a:r>
                      <a:endParaRPr lang="en-GB" sz="1400" noProof="0" dirty="0">
                        <a:solidFill>
                          <a:srgbClr val="000000"/>
                        </a:solidFill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603250" algn="l"/>
                        </a:tabLst>
                      </a:pPr>
                      <a:r>
                        <a:rPr lang="en-GB" sz="1400" noProof="0" dirty="0">
                          <a:effectLst/>
                          <a:highlight>
                            <a:srgbClr val="FFFF00"/>
                          </a:highlight>
                        </a:rPr>
                        <a:t>YES</a:t>
                      </a:r>
                      <a:endParaRPr lang="en-GB" sz="1400" noProof="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 anchorCtr="1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603250" algn="l"/>
                        </a:tabLst>
                      </a:pPr>
                      <a:r>
                        <a:rPr lang="en-GB" sz="1400" noProof="0" dirty="0">
                          <a:effectLst/>
                          <a:highlight>
                            <a:srgbClr val="FFFF00"/>
                          </a:highlight>
                        </a:rPr>
                        <a:t>YES</a:t>
                      </a:r>
                      <a:endParaRPr lang="en-GB" sz="1400" noProof="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 anchorCtr="1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603250" algn="l"/>
                        </a:tabLst>
                      </a:pPr>
                      <a:r>
                        <a:rPr lang="en-GB" sz="1400" noProof="0" dirty="0">
                          <a:effectLst/>
                          <a:highlight>
                            <a:srgbClr val="FFFF00"/>
                          </a:highlight>
                        </a:rPr>
                        <a:t>YES</a:t>
                      </a:r>
                      <a:endParaRPr lang="en-GB" sz="1400" noProof="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 anchorCtr="1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603250" algn="l"/>
                        </a:tabLst>
                      </a:pPr>
                      <a:r>
                        <a:rPr lang="en-GB" sz="1400" noProof="0" dirty="0">
                          <a:effectLst/>
                          <a:highlight>
                            <a:srgbClr val="FFFF00"/>
                          </a:highlight>
                        </a:rPr>
                        <a:t>YES</a:t>
                      </a:r>
                      <a:endParaRPr lang="en-GB" sz="1400" noProof="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 anchorCtr="1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603250" algn="l"/>
                        </a:tabLst>
                      </a:pPr>
                      <a:r>
                        <a:rPr lang="en-GB" sz="1400" noProof="0" dirty="0">
                          <a:effectLst/>
                        </a:rPr>
                        <a:t>N/A</a:t>
                      </a:r>
                      <a:endParaRPr lang="en-GB" sz="1400" noProof="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 anchorCtr="1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603250" algn="l"/>
                        </a:tabLst>
                      </a:pPr>
                      <a:r>
                        <a:rPr lang="en-GB" sz="1400" noProof="0" dirty="0">
                          <a:effectLst/>
                          <a:highlight>
                            <a:srgbClr val="FFFF00"/>
                          </a:highlight>
                        </a:rPr>
                        <a:t>YES</a:t>
                      </a:r>
                      <a:endParaRPr lang="en-GB" sz="1400" noProof="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 anchorCtr="1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2108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603250" algn="l"/>
                        </a:tabLst>
                      </a:pPr>
                      <a:r>
                        <a:rPr lang="en-GB" sz="1400" noProof="0" dirty="0">
                          <a:solidFill>
                            <a:srgbClr val="000000"/>
                          </a:solidFill>
                          <a:effectLst/>
                        </a:rPr>
                        <a:t>Mediation</a:t>
                      </a:r>
                      <a:endParaRPr lang="en-GB" sz="1400" noProof="0" dirty="0">
                        <a:solidFill>
                          <a:srgbClr val="000000"/>
                        </a:solidFill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603250" algn="l"/>
                        </a:tabLst>
                      </a:pPr>
                      <a:r>
                        <a:rPr lang="en-GB" sz="1400" noProof="0" dirty="0">
                          <a:effectLst/>
                          <a:highlight>
                            <a:srgbClr val="FFFF00"/>
                          </a:highlight>
                        </a:rPr>
                        <a:t>YES</a:t>
                      </a:r>
                      <a:endParaRPr lang="en-GB" sz="1400" noProof="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 anchorCtr="1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603250" algn="l"/>
                        </a:tabLst>
                      </a:pPr>
                      <a:r>
                        <a:rPr lang="en-GB" sz="1400" noProof="0" dirty="0">
                          <a:effectLst/>
                          <a:highlight>
                            <a:srgbClr val="FFFF00"/>
                          </a:highlight>
                        </a:rPr>
                        <a:t>YES</a:t>
                      </a:r>
                      <a:endParaRPr lang="en-GB" sz="1400" noProof="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 anchorCtr="1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603250" algn="l"/>
                        </a:tabLst>
                      </a:pPr>
                      <a:r>
                        <a:rPr lang="en-GB" sz="1400" noProof="0" dirty="0">
                          <a:effectLst/>
                          <a:highlight>
                            <a:srgbClr val="FFFF00"/>
                          </a:highlight>
                        </a:rPr>
                        <a:t>YES</a:t>
                      </a:r>
                      <a:endParaRPr lang="en-GB" sz="1400" noProof="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 anchorCtr="1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603250" algn="l"/>
                        </a:tabLst>
                      </a:pPr>
                      <a:r>
                        <a:rPr lang="en-GB" sz="1400" noProof="0" dirty="0">
                          <a:effectLst/>
                          <a:highlight>
                            <a:srgbClr val="FFFF00"/>
                          </a:highlight>
                        </a:rPr>
                        <a:t>YES</a:t>
                      </a:r>
                      <a:endParaRPr lang="en-GB" sz="1400" noProof="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 anchorCtr="1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603250" algn="l"/>
                        </a:tabLst>
                      </a:pPr>
                      <a:r>
                        <a:rPr lang="en-GB" sz="1400" noProof="0" dirty="0">
                          <a:effectLst/>
                          <a:highlight>
                            <a:srgbClr val="FFFF00"/>
                          </a:highlight>
                        </a:rPr>
                        <a:t>YES</a:t>
                      </a:r>
                      <a:endParaRPr lang="en-GB" sz="1400" noProof="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 anchorCtr="1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603250" algn="l"/>
                        </a:tabLst>
                      </a:pPr>
                      <a:r>
                        <a:rPr lang="en-GB" sz="1400" noProof="0" dirty="0">
                          <a:effectLst/>
                          <a:highlight>
                            <a:srgbClr val="FFFF00"/>
                          </a:highlight>
                        </a:rPr>
                        <a:t>YES</a:t>
                      </a:r>
                      <a:endParaRPr lang="en-GB" sz="1400" noProof="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 anchorCtr="1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28492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603250" algn="l"/>
                        </a:tabLst>
                      </a:pPr>
                      <a:r>
                        <a:rPr lang="en-GB" sz="1400" noProof="0" dirty="0">
                          <a:solidFill>
                            <a:srgbClr val="000000"/>
                          </a:solidFill>
                          <a:effectLst/>
                        </a:rPr>
                        <a:t>Conciliation</a:t>
                      </a:r>
                      <a:endParaRPr lang="en-GB" sz="1400" noProof="0" dirty="0">
                        <a:solidFill>
                          <a:srgbClr val="000000"/>
                        </a:solidFill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603250" algn="l"/>
                        </a:tabLst>
                      </a:pPr>
                      <a:r>
                        <a:rPr lang="en-GB" sz="1400" noProof="0" dirty="0">
                          <a:effectLst/>
                          <a:highlight>
                            <a:srgbClr val="FFFF00"/>
                          </a:highlight>
                        </a:rPr>
                        <a:t>YES</a:t>
                      </a:r>
                      <a:endParaRPr lang="en-GB" sz="1400" noProof="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 anchorCtr="1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603250" algn="l"/>
                        </a:tabLst>
                      </a:pPr>
                      <a:r>
                        <a:rPr lang="en-GB" sz="1400" noProof="0" dirty="0">
                          <a:effectLst/>
                          <a:highlight>
                            <a:srgbClr val="FFFF00"/>
                          </a:highlight>
                        </a:rPr>
                        <a:t>YES</a:t>
                      </a:r>
                      <a:endParaRPr lang="en-GB" sz="1400" noProof="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 anchorCtr="1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603250" algn="l"/>
                        </a:tabLst>
                      </a:pPr>
                      <a:r>
                        <a:rPr lang="en-GB" sz="1400" noProof="0" dirty="0">
                          <a:effectLst/>
                          <a:highlight>
                            <a:srgbClr val="0000FF"/>
                          </a:highlight>
                        </a:rPr>
                        <a:t>NO</a:t>
                      </a:r>
                      <a:endParaRPr lang="en-GB" sz="1400" noProof="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 anchorCtr="1"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603250" algn="l"/>
                        </a:tabLst>
                      </a:pPr>
                      <a:r>
                        <a:rPr lang="en-GB" sz="1400" noProof="0" dirty="0">
                          <a:effectLst/>
                          <a:highlight>
                            <a:srgbClr val="FFFF00"/>
                          </a:highlight>
                        </a:rPr>
                        <a:t>YES</a:t>
                      </a:r>
                      <a:endParaRPr lang="en-GB" sz="1400" noProof="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 anchorCtr="1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603250" algn="l"/>
                        </a:tabLst>
                      </a:pPr>
                      <a:r>
                        <a:rPr lang="en-GB" sz="1400" noProof="0" dirty="0">
                          <a:effectLst/>
                          <a:highlight>
                            <a:srgbClr val="FFFF00"/>
                          </a:highlight>
                        </a:rPr>
                        <a:t>YES</a:t>
                      </a:r>
                      <a:endParaRPr lang="en-GB" sz="1400" noProof="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 anchorCtr="1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603250" algn="l"/>
                        </a:tabLst>
                      </a:pPr>
                      <a:r>
                        <a:rPr lang="en-GB" sz="1400" noProof="0" dirty="0">
                          <a:effectLst/>
                          <a:highlight>
                            <a:srgbClr val="FFFF00"/>
                          </a:highlight>
                        </a:rPr>
                        <a:t>YES</a:t>
                      </a:r>
                      <a:endParaRPr lang="en-GB" sz="1400" noProof="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 anchorCtr="1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62108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603250" algn="l"/>
                        </a:tabLst>
                      </a:pPr>
                      <a:r>
                        <a:rPr lang="en-GB" sz="1400" noProof="0" dirty="0">
                          <a:solidFill>
                            <a:srgbClr val="000000"/>
                          </a:solidFill>
                          <a:effectLst/>
                        </a:rPr>
                        <a:t>Arbitration</a:t>
                      </a:r>
                      <a:endParaRPr lang="en-GB" sz="1400" noProof="0" dirty="0">
                        <a:solidFill>
                          <a:srgbClr val="000000"/>
                        </a:solidFill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603250" algn="l"/>
                        </a:tabLst>
                      </a:pPr>
                      <a:r>
                        <a:rPr lang="en-GB" sz="1400" noProof="0" dirty="0">
                          <a:effectLst/>
                          <a:highlight>
                            <a:srgbClr val="FFFF00"/>
                          </a:highlight>
                        </a:rPr>
                        <a:t>YES</a:t>
                      </a:r>
                      <a:endParaRPr lang="en-GB" sz="1400" noProof="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 anchorCtr="1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603250" algn="l"/>
                        </a:tabLst>
                      </a:pPr>
                      <a:r>
                        <a:rPr lang="en-GB" sz="1400" noProof="0" dirty="0">
                          <a:effectLst/>
                          <a:highlight>
                            <a:srgbClr val="FFFF00"/>
                          </a:highlight>
                        </a:rPr>
                        <a:t>YES</a:t>
                      </a:r>
                      <a:endParaRPr lang="en-GB" sz="1400" noProof="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 anchorCtr="1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603250" algn="l"/>
                        </a:tabLst>
                      </a:pPr>
                      <a:r>
                        <a:rPr lang="en-GB" sz="1400" noProof="0" dirty="0">
                          <a:effectLst/>
                          <a:highlight>
                            <a:srgbClr val="0000FF"/>
                          </a:highlight>
                        </a:rPr>
                        <a:t>NO</a:t>
                      </a:r>
                      <a:endParaRPr lang="en-GB" sz="1400" noProof="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 anchorCtr="1"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603250" algn="l"/>
                        </a:tabLst>
                      </a:pPr>
                      <a:r>
                        <a:rPr lang="en-GB" sz="1400" noProof="0" dirty="0">
                          <a:effectLst/>
                          <a:highlight>
                            <a:srgbClr val="0000FF"/>
                          </a:highlight>
                        </a:rPr>
                        <a:t>NO</a:t>
                      </a:r>
                      <a:endParaRPr lang="en-GB" sz="1400" noProof="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 anchorCtr="1"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603250" algn="l"/>
                        </a:tabLst>
                      </a:pPr>
                      <a:r>
                        <a:rPr lang="en-GB" sz="1400" noProof="0" dirty="0">
                          <a:effectLst/>
                          <a:highlight>
                            <a:srgbClr val="FFFF00"/>
                          </a:highlight>
                        </a:rPr>
                        <a:t>YES</a:t>
                      </a:r>
                      <a:endParaRPr lang="en-GB" sz="1400" noProof="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 anchorCtr="1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603250" algn="l"/>
                        </a:tabLst>
                      </a:pPr>
                      <a:r>
                        <a:rPr lang="en-GB" sz="1400" noProof="0" dirty="0">
                          <a:effectLst/>
                          <a:highlight>
                            <a:srgbClr val="FFFF00"/>
                          </a:highlight>
                        </a:rPr>
                        <a:t>YES</a:t>
                      </a:r>
                      <a:endParaRPr lang="en-GB" sz="1400" noProof="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 anchorCtr="1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62108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603250" algn="l"/>
                        </a:tabLst>
                      </a:pPr>
                      <a:r>
                        <a:rPr lang="en-GB" sz="1400" noProof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mbria"/>
                          <a:cs typeface="Arial" panose="020B0604020202020204" pitchFamily="34" charset="0"/>
                        </a:rPr>
                        <a:t>Ombudperson</a:t>
                      </a:r>
                      <a:endParaRPr lang="en-GB" sz="1400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mbri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603250" algn="l"/>
                        </a:tabLst>
                      </a:pPr>
                      <a:r>
                        <a:rPr lang="en-GB" sz="1400" noProof="0" dirty="0" smtClean="0">
                          <a:effectLst/>
                          <a:latin typeface="Arial" panose="020B0604020202020204" pitchFamily="34" charset="0"/>
                          <a:ea typeface="Cambria"/>
                          <a:cs typeface="Arial" panose="020B0604020202020204" pitchFamily="34" charset="0"/>
                        </a:rPr>
                        <a:t>YES</a:t>
                      </a:r>
                      <a:endParaRPr lang="en-GB" sz="1400" noProof="0" dirty="0">
                        <a:effectLst/>
                        <a:latin typeface="Arial" panose="020B0604020202020204" pitchFamily="34" charset="0"/>
                        <a:ea typeface="Cambri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 anchorCtr="1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603250" algn="l"/>
                        </a:tabLst>
                      </a:pPr>
                      <a:r>
                        <a:rPr lang="en-GB" sz="1400" noProof="0" dirty="0" smtClean="0">
                          <a:effectLst/>
                          <a:highlight>
                            <a:srgbClr val="0000FF"/>
                          </a:highlight>
                        </a:rPr>
                        <a:t>NO</a:t>
                      </a:r>
                      <a:endParaRPr lang="en-GB" sz="1400" noProof="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 anchorCtr="1"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603250" algn="l"/>
                        </a:tabLst>
                      </a:pPr>
                      <a:r>
                        <a:rPr lang="en-GB" sz="1400" noProof="0" dirty="0" smtClean="0">
                          <a:effectLst/>
                          <a:highlight>
                            <a:srgbClr val="0000FF"/>
                          </a:highlight>
                        </a:rPr>
                        <a:t>NO</a:t>
                      </a:r>
                      <a:endParaRPr lang="en-GB" sz="1400" noProof="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 anchorCtr="1"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603250" algn="l"/>
                        </a:tabLst>
                        <a:defRPr/>
                      </a:pPr>
                      <a:r>
                        <a:rPr lang="en-GB" sz="1400" noProof="0" dirty="0" smtClean="0">
                          <a:effectLst/>
                          <a:highlight>
                            <a:srgbClr val="0000FF"/>
                          </a:highlight>
                        </a:rPr>
                        <a:t>NO</a:t>
                      </a:r>
                      <a:endParaRPr lang="en-GB" sz="1400" noProof="0" dirty="0" smtClean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 anchorCtr="1"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603250" algn="l"/>
                        </a:tabLst>
                        <a:defRPr/>
                      </a:pPr>
                      <a:r>
                        <a:rPr lang="en-GB" sz="1400" noProof="0" dirty="0" smtClean="0">
                          <a:effectLst/>
                          <a:highlight>
                            <a:srgbClr val="0000FF"/>
                          </a:highlight>
                        </a:rPr>
                        <a:t>NO</a:t>
                      </a:r>
                      <a:endParaRPr lang="en-GB" sz="1400" noProof="0" dirty="0" smtClean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 anchorCtr="1"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603250" algn="l"/>
                        </a:tabLst>
                      </a:pPr>
                      <a:r>
                        <a:rPr lang="en-GB" sz="1400" kern="1200" noProof="0" dirty="0" smtClean="0">
                          <a:solidFill>
                            <a:schemeClr val="dk1"/>
                          </a:solidFill>
                          <a:effectLst/>
                          <a:highlight>
                            <a:srgbClr val="FFFF00"/>
                          </a:highlight>
                          <a:latin typeface="+mn-lt"/>
                          <a:ea typeface="+mn-ea"/>
                          <a:cs typeface="+mn-cs"/>
                        </a:rPr>
                        <a:t>YES</a:t>
                      </a:r>
                      <a:endParaRPr lang="en-GB" sz="1400" kern="1200" noProof="0" dirty="0">
                        <a:solidFill>
                          <a:schemeClr val="dk1"/>
                        </a:solidFill>
                        <a:effectLst/>
                        <a:highlight>
                          <a:srgbClr val="FFFF00"/>
                        </a:highlight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 anchorCtr="1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6730041"/>
                  </a:ext>
                </a:extLst>
              </a:tr>
              <a:tr h="462108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603250" algn="l"/>
                        </a:tabLst>
                      </a:pPr>
                      <a:r>
                        <a:rPr lang="en-GB" sz="1400" noProof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Adjudication</a:t>
                      </a:r>
                      <a:endParaRPr lang="en-GB" sz="1400" noProof="0" dirty="0">
                        <a:solidFill>
                          <a:srgbClr val="000000"/>
                        </a:solidFill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603250" algn="l"/>
                        </a:tabLst>
                      </a:pPr>
                      <a:r>
                        <a:rPr lang="en-GB" sz="1400" noProof="0" dirty="0">
                          <a:effectLst/>
                          <a:highlight>
                            <a:srgbClr val="0000FF"/>
                          </a:highlight>
                        </a:rPr>
                        <a:t>NO</a:t>
                      </a:r>
                      <a:endParaRPr lang="en-GB" sz="1400" noProof="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 anchorCtr="1"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603250" algn="l"/>
                        </a:tabLst>
                      </a:pPr>
                      <a:r>
                        <a:rPr lang="en-GB" sz="1400" noProof="0" dirty="0">
                          <a:effectLst/>
                          <a:highlight>
                            <a:srgbClr val="0000FF"/>
                          </a:highlight>
                        </a:rPr>
                        <a:t>NO</a:t>
                      </a:r>
                      <a:endParaRPr lang="en-GB" sz="1400" noProof="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 anchorCtr="1"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603250" algn="l"/>
                        </a:tabLst>
                      </a:pPr>
                      <a:r>
                        <a:rPr lang="en-GB" sz="1400" noProof="0" dirty="0">
                          <a:effectLst/>
                          <a:highlight>
                            <a:srgbClr val="0000FF"/>
                          </a:highlight>
                        </a:rPr>
                        <a:t>NO</a:t>
                      </a:r>
                      <a:endParaRPr lang="en-GB" sz="1400" noProof="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 anchorCtr="1"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603250" algn="l"/>
                        </a:tabLst>
                      </a:pPr>
                      <a:r>
                        <a:rPr lang="en-GB" sz="1400" noProof="0" dirty="0">
                          <a:effectLst/>
                          <a:highlight>
                            <a:srgbClr val="0000FF"/>
                          </a:highlight>
                        </a:rPr>
                        <a:t>NO</a:t>
                      </a:r>
                      <a:endParaRPr lang="en-GB" sz="1400" noProof="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 anchorCtr="1"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603250" algn="l"/>
                        </a:tabLst>
                      </a:pPr>
                      <a:r>
                        <a:rPr lang="en-GB" sz="1400" noProof="0" dirty="0">
                          <a:effectLst/>
                          <a:highlight>
                            <a:srgbClr val="0000FF"/>
                          </a:highlight>
                        </a:rPr>
                        <a:t>NO</a:t>
                      </a:r>
                      <a:endParaRPr lang="en-GB" sz="1400" noProof="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 anchorCtr="1"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603250" algn="l"/>
                        </a:tabLst>
                      </a:pPr>
                      <a:r>
                        <a:rPr lang="en-GB" sz="1400" noProof="0" dirty="0">
                          <a:effectLst/>
                          <a:highlight>
                            <a:srgbClr val="0000FF"/>
                          </a:highlight>
                        </a:rPr>
                        <a:t>NO</a:t>
                      </a:r>
                      <a:endParaRPr lang="en-GB" sz="1400" noProof="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 anchorCtr="1">
                    <a:solidFill>
                      <a:srgbClr val="0000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394546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4175" y="159026"/>
            <a:ext cx="8375650" cy="834887"/>
          </a:xfrm>
        </p:spPr>
        <p:txBody>
          <a:bodyPr/>
          <a:lstStyle/>
          <a:p>
            <a:r>
              <a:rPr lang="en-GB" dirty="0" smtClean="0"/>
              <a:t>The efficiency question: Which role for efficiency in justice?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4175" y="1479666"/>
            <a:ext cx="8374063" cy="4414058"/>
          </a:xfrm>
        </p:spPr>
        <p:txBody>
          <a:bodyPr/>
          <a:lstStyle/>
          <a:p>
            <a:pPr marL="269875" lvl="2"/>
            <a:r>
              <a:rPr lang="en-GB" dirty="0"/>
              <a:t>What role should costs and efficiency play in the design of </a:t>
            </a:r>
            <a:r>
              <a:rPr lang="en-GB" dirty="0" smtClean="0"/>
              <a:t>dispute </a:t>
            </a:r>
            <a:r>
              <a:rPr lang="en-GB" dirty="0"/>
              <a:t>resolution?</a:t>
            </a:r>
          </a:p>
          <a:p>
            <a:pPr marL="269875" lvl="2"/>
            <a:r>
              <a:rPr lang="en-GB" dirty="0" smtClean="0"/>
              <a:t>Not only the parties themselves, but also an example of (2) “... </a:t>
            </a:r>
            <a:r>
              <a:rPr lang="en-GB" dirty="0" smtClean="0">
                <a:sym typeface="Wingdings" panose="05000000000000000000" pitchFamily="2" charset="2"/>
              </a:rPr>
              <a:t>third </a:t>
            </a:r>
            <a:r>
              <a:rPr lang="en-GB" dirty="0">
                <a:sym typeface="Wingdings" panose="05000000000000000000" pitchFamily="2" charset="2"/>
              </a:rPr>
              <a:t>party interests are </a:t>
            </a:r>
            <a:r>
              <a:rPr lang="en-GB" dirty="0" smtClean="0">
                <a:sym typeface="Wingdings" panose="05000000000000000000" pitchFamily="2" charset="2"/>
              </a:rPr>
              <a:t>involved”</a:t>
            </a:r>
          </a:p>
          <a:p>
            <a:pPr marL="539750" lvl="3"/>
            <a:r>
              <a:rPr lang="en-GB" dirty="0" smtClean="0">
                <a:sym typeface="Wingdings" panose="05000000000000000000" pitchFamily="2" charset="2"/>
              </a:rPr>
              <a:t>Third parties that are not part of the conflict</a:t>
            </a:r>
            <a:endParaRPr lang="en-GB" dirty="0">
              <a:sym typeface="Wingdings" panose="05000000000000000000" pitchFamily="2" charset="2"/>
            </a:endParaRPr>
          </a:p>
          <a:p>
            <a:r>
              <a:rPr lang="en-GB" dirty="0" smtClean="0"/>
              <a:t>Efficiency and justice</a:t>
            </a:r>
          </a:p>
          <a:p>
            <a:pPr lvl="1"/>
            <a:r>
              <a:rPr lang="en-GB" dirty="0" smtClean="0"/>
              <a:t>Efficiency </a:t>
            </a:r>
            <a:r>
              <a:rPr lang="en-GB" i="1" u="sng" dirty="0" smtClean="0"/>
              <a:t>or</a:t>
            </a:r>
            <a:r>
              <a:rPr lang="en-GB" dirty="0" smtClean="0"/>
              <a:t> justice?</a:t>
            </a:r>
          </a:p>
          <a:p>
            <a:pPr lvl="1"/>
            <a:r>
              <a:rPr lang="en-GB" dirty="0" smtClean="0"/>
              <a:t>Efficiency as a principle of justice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dirty="0" smtClean="0"/>
              <a:t>Efficiency as important, but neither only nor dominating justice principle</a:t>
            </a:r>
          </a:p>
        </p:txBody>
      </p:sp>
    </p:spTree>
    <p:extLst>
      <p:ext uri="{BB962C8B-B14F-4D97-AF65-F5344CB8AC3E}">
        <p14:creationId xmlns:p14="http://schemas.microsoft.com/office/powerpoint/2010/main" val="1628665463"/>
      </p:ext>
    </p:extLst>
  </p:cSld>
  <p:clrMapOvr>
    <a:masterClrMapping/>
  </p:clrMapOvr>
</p:sld>
</file>

<file path=ppt/theme/theme1.xml><?xml version="1.0" encoding="utf-8"?>
<a:theme xmlns:a="http://schemas.openxmlformats.org/drawingml/2006/main" name="Theme2 (Header and Footer)">
  <a:themeElements>
    <a:clrScheme name="blank 1">
      <a:dk1>
        <a:srgbClr val="003E72"/>
      </a:dk1>
      <a:lt1>
        <a:srgbClr val="FFFFFF"/>
      </a:lt1>
      <a:dk2>
        <a:srgbClr val="FFFFFF"/>
      </a:dk2>
      <a:lt2>
        <a:srgbClr val="00B3BE"/>
      </a:lt2>
      <a:accent1>
        <a:srgbClr val="0073CF"/>
      </a:accent1>
      <a:accent2>
        <a:srgbClr val="E37222"/>
      </a:accent2>
      <a:accent3>
        <a:srgbClr val="FFFFFF"/>
      </a:accent3>
      <a:accent4>
        <a:srgbClr val="003460"/>
      </a:accent4>
      <a:accent5>
        <a:srgbClr val="AABCE4"/>
      </a:accent5>
      <a:accent6>
        <a:srgbClr val="CE671E"/>
      </a:accent6>
      <a:hlink>
        <a:srgbClr val="58A618"/>
      </a:hlink>
      <a:folHlink>
        <a:srgbClr val="8E258D"/>
      </a:folHlink>
    </a:clrScheme>
    <a:fontScheme name="blank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lank 1">
        <a:dk1>
          <a:srgbClr val="003E72"/>
        </a:dk1>
        <a:lt1>
          <a:srgbClr val="FFFFFF"/>
        </a:lt1>
        <a:dk2>
          <a:srgbClr val="FFFFFF"/>
        </a:dk2>
        <a:lt2>
          <a:srgbClr val="00B3BE"/>
        </a:lt2>
        <a:accent1>
          <a:srgbClr val="0073CF"/>
        </a:accent1>
        <a:accent2>
          <a:srgbClr val="E37222"/>
        </a:accent2>
        <a:accent3>
          <a:srgbClr val="FFFFFF"/>
        </a:accent3>
        <a:accent4>
          <a:srgbClr val="003460"/>
        </a:accent4>
        <a:accent5>
          <a:srgbClr val="AABCE4"/>
        </a:accent5>
        <a:accent6>
          <a:srgbClr val="CE671E"/>
        </a:accent6>
        <a:hlink>
          <a:srgbClr val="58A618"/>
        </a:hlink>
        <a:folHlink>
          <a:srgbClr val="8E258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2">
        <a:dk1>
          <a:srgbClr val="003E72"/>
        </a:dk1>
        <a:lt1>
          <a:srgbClr val="FFFFFF"/>
        </a:lt1>
        <a:dk2>
          <a:srgbClr val="FFFFFF"/>
        </a:dk2>
        <a:lt2>
          <a:srgbClr val="83AFB4"/>
        </a:lt2>
        <a:accent1>
          <a:srgbClr val="6AADE4"/>
        </a:accent1>
        <a:accent2>
          <a:srgbClr val="EFBD47"/>
        </a:accent2>
        <a:accent3>
          <a:srgbClr val="FFFFFF"/>
        </a:accent3>
        <a:accent4>
          <a:srgbClr val="003460"/>
        </a:accent4>
        <a:accent5>
          <a:srgbClr val="B9D3EF"/>
        </a:accent5>
        <a:accent6>
          <a:srgbClr val="D9AB3F"/>
        </a:accent6>
        <a:hlink>
          <a:srgbClr val="A8B400"/>
        </a:hlink>
        <a:folHlink>
          <a:srgbClr val="6A406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3">
        <a:dk1>
          <a:srgbClr val="003E72"/>
        </a:dk1>
        <a:lt1>
          <a:srgbClr val="FFFFFF"/>
        </a:lt1>
        <a:dk2>
          <a:srgbClr val="FFFFFF"/>
        </a:dk2>
        <a:lt2>
          <a:srgbClr val="156570"/>
        </a:lt2>
        <a:accent1>
          <a:srgbClr val="003E72"/>
        </a:accent1>
        <a:accent2>
          <a:srgbClr val="C84E00"/>
        </a:accent2>
        <a:accent3>
          <a:srgbClr val="FFFFFF"/>
        </a:accent3>
        <a:accent4>
          <a:srgbClr val="003460"/>
        </a:accent4>
        <a:accent5>
          <a:srgbClr val="AAAFBC"/>
        </a:accent5>
        <a:accent6>
          <a:srgbClr val="B54600"/>
        </a:accent6>
        <a:hlink>
          <a:srgbClr val="435125"/>
        </a:hlink>
        <a:folHlink>
          <a:srgbClr val="412D5D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Theme2 (Header and Footer)" id="{4B92FAD7-9ED8-4CFF-889D-83372B280783}" vid="{018C8D8F-3206-4058-B2F5-5FEFAB7244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Theme2 (Header and Footer)</Template>
  <TotalTime>0</TotalTime>
  <Words>1021</Words>
  <Application>Microsoft Office PowerPoint</Application>
  <PresentationFormat>On-screen Show (4:3)</PresentationFormat>
  <Paragraphs>145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Cambria</vt:lpstr>
      <vt:lpstr>Times New Roman</vt:lpstr>
      <vt:lpstr>Wingdings</vt:lpstr>
      <vt:lpstr>Theme2 (Header and Footer)</vt:lpstr>
      <vt:lpstr>The way forward: Policy principles on the role of law and interests in ADR </vt:lpstr>
      <vt:lpstr>The questions</vt:lpstr>
      <vt:lpstr>The justice question (part 1): What is the yardstick for just frameworks of dispute resolution? </vt:lpstr>
      <vt:lpstr>The justice question (part 1): a sliding scale approach</vt:lpstr>
      <vt:lpstr>The justice question (part 2): What is the best basis for the implementation of justice principles?</vt:lpstr>
      <vt:lpstr>The empirical question: What do people want from dispute resolution?</vt:lpstr>
      <vt:lpstr>The legislative question: Courts and/or ADR? Same or different?</vt:lpstr>
      <vt:lpstr>The institutional question: A principled and just design of different mechanisms?</vt:lpstr>
      <vt:lpstr>The efficiency question: Which role for efficiency in justice?</vt:lpstr>
      <vt:lpstr>The consumer question: Specific requirements of justice?</vt:lpstr>
      <vt:lpstr>The e-ADR question: Chances and challenges for justice?</vt:lpstr>
      <vt:lpstr>The questions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way forward Policy principles on the role of law and interests in ADR</dc:title>
  <dc:creator>Felix Steffek</dc:creator>
  <cp:lastModifiedBy>Felix Steffek</cp:lastModifiedBy>
  <cp:revision>39</cp:revision>
  <dcterms:created xsi:type="dcterms:W3CDTF">2016-04-15T23:50:39Z</dcterms:created>
  <dcterms:modified xsi:type="dcterms:W3CDTF">2016-05-26T20:15:16Z</dcterms:modified>
</cp:coreProperties>
</file>