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6"/>
  </p:notesMasterIdLst>
  <p:sldIdLst>
    <p:sldId id="256" r:id="rId2"/>
    <p:sldId id="261" r:id="rId3"/>
    <p:sldId id="260" r:id="rId4"/>
    <p:sldId id="259" r:id="rId5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88430" autoAdjust="0"/>
  </p:normalViewPr>
  <p:slideViewPr>
    <p:cSldViewPr snapToGrid="0">
      <p:cViewPr varScale="1">
        <p:scale>
          <a:sx n="68" d="100"/>
          <a:sy n="68" d="100"/>
        </p:scale>
        <p:origin x="1608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EEE824-68B1-432B-A583-8221D46A4900}" type="datetimeFigureOut">
              <a:rPr lang="en-GB" smtClean="0"/>
              <a:t>26/05/2016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CCBCD5-D89E-4285-BCFB-71EE20BE80F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244930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CCBCD5-D89E-4285-BCFB-71EE20BE80FC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839423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CCBCD5-D89E-4285-BCFB-71EE20BE80FC}" type="slidenum">
              <a:rPr lang="en-GB" smtClean="0"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189218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CCBCD5-D89E-4285-BCFB-71EE20BE80FC}" type="slidenum">
              <a:rPr lang="en-GB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733400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CCBCD5-D89E-4285-BCFB-71EE20BE80FC}" type="slidenum">
              <a:rPr lang="en-GB" smtClean="0"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129462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 bwMode="auto"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3"/>
          <p:cNvSpPr>
            <a:spLocks noChangeArrowheads="1"/>
          </p:cNvSpPr>
          <p:nvPr/>
        </p:nvSpPr>
        <p:spPr bwMode="auto">
          <a:xfrm>
            <a:off x="0" y="5365750"/>
            <a:ext cx="9140825" cy="665163"/>
          </a:xfrm>
          <a:prstGeom prst="rect">
            <a:avLst/>
          </a:prstGeom>
          <a:solidFill>
            <a:srgbClr val="003E7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127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de-DE" altLang="de-DE" dirty="0" smtClean="0"/>
          </a:p>
        </p:txBody>
      </p:sp>
      <p:sp>
        <p:nvSpPr>
          <p:cNvPr id="5" name="Rectangle 14"/>
          <p:cNvSpPr>
            <a:spLocks noChangeArrowheads="1"/>
          </p:cNvSpPr>
          <p:nvPr/>
        </p:nvSpPr>
        <p:spPr bwMode="auto">
          <a:xfrm>
            <a:off x="0" y="6030913"/>
            <a:ext cx="9140825" cy="173037"/>
          </a:xfrm>
          <a:prstGeom prst="rect">
            <a:avLst/>
          </a:prstGeom>
          <a:solidFill>
            <a:srgbClr val="6AADE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127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de-DE" altLang="de-DE" dirty="0" smtClean="0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4175" y="2016125"/>
            <a:ext cx="8374063" cy="576263"/>
          </a:xfrm>
        </p:spPr>
        <p:txBody>
          <a:bodyPr/>
          <a:lstStyle>
            <a:lvl1pPr>
              <a:defRPr sz="3600"/>
            </a:lvl1pPr>
          </a:lstStyle>
          <a:p>
            <a:pPr lvl="0"/>
            <a:r>
              <a:rPr lang="en-US" altLang="en-US" noProof="0" smtClean="0"/>
              <a:t>Click to edit Master title style</a:t>
            </a:r>
            <a:endParaRPr lang="en-GB" altLang="en-US" noProof="0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4175" y="2774950"/>
            <a:ext cx="8374063" cy="539750"/>
          </a:xfrm>
        </p:spPr>
        <p:txBody>
          <a:bodyPr/>
          <a:lstStyle>
            <a:lvl1pPr marL="0" indent="0">
              <a:buFontTx/>
              <a:buNone/>
              <a:defRPr sz="18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  <a:endParaRPr lang="en-GB" altLang="en-US" noProof="0" smtClean="0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862888" y="6448425"/>
            <a:ext cx="900112" cy="179388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878CD59-FE78-4729-9AB3-CD3DCDE9833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274503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78CD59-FE78-4729-9AB3-CD3DCDE9833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58802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5913" y="398463"/>
            <a:ext cx="2093912" cy="53768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4175" y="398463"/>
            <a:ext cx="6129338" cy="5376862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78CD59-FE78-4729-9AB3-CD3DCDE9833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69731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smtClean="0"/>
              <a:t>Click to edit Master title style</a:t>
            </a:r>
            <a:endParaRPr lang="en-GB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0" smtClean="0"/>
              <a:t>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78CD59-FE78-4729-9AB3-CD3DCDE9833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11136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78CD59-FE78-4729-9AB3-CD3DCDE9833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816882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4175" y="1708150"/>
            <a:ext cx="4110038" cy="40671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708150"/>
            <a:ext cx="4111625" cy="40671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78CD59-FE78-4729-9AB3-CD3DCDE9833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67658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78CD59-FE78-4729-9AB3-CD3DCDE9833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83434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78CD59-FE78-4729-9AB3-CD3DCDE9833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775517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78CD59-FE78-4729-9AB3-CD3DCDE9833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770058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78CD59-FE78-4729-9AB3-CD3DCDE9833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015461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  <a:endParaRPr lang="en-GB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78CD59-FE78-4729-9AB3-CD3DCDE9833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752906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4175" y="398463"/>
            <a:ext cx="8375650" cy="423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 smtClean="0"/>
              <a:t>Click to edit Master title style</a:t>
            </a:r>
            <a:endParaRPr lang="en-GB" altLang="en-US" noProof="0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4175" y="1708150"/>
            <a:ext cx="8374063" cy="406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 smtClean="0"/>
              <a:t>Edit Master text styles</a:t>
            </a:r>
          </a:p>
          <a:p>
            <a:pPr lvl="1"/>
            <a:r>
              <a:rPr lang="en-US" altLang="en-US" noProof="0" smtClean="0"/>
              <a:t>Second level</a:t>
            </a:r>
          </a:p>
          <a:p>
            <a:pPr lvl="2"/>
            <a:r>
              <a:rPr lang="en-US" altLang="en-US" noProof="0" smtClean="0"/>
              <a:t>Third level</a:t>
            </a:r>
          </a:p>
          <a:p>
            <a:pPr lvl="3"/>
            <a:r>
              <a:rPr lang="en-US" altLang="en-US" noProof="0" smtClean="0"/>
              <a:t>Fourth level</a:t>
            </a:r>
          </a:p>
          <a:p>
            <a:pPr lvl="4"/>
            <a:r>
              <a:rPr lang="en-US" altLang="en-US" noProof="0" smtClean="0"/>
              <a:t>Fifth level</a:t>
            </a:r>
            <a:endParaRPr lang="en-GB" altLang="en-US" noProof="0" dirty="0" smtClean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862888" y="6451600"/>
            <a:ext cx="900112" cy="179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3878CD59-FE78-4729-9AB3-CD3DCDE9833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58663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charset="0"/>
        </a:defRPr>
      </a:lvl9pPr>
    </p:titleStyle>
    <p:bodyStyle>
      <a:lvl1pPr marL="269875" indent="-269875" algn="l" rtl="0" eaLnBrk="1" fontAlgn="base" hangingPunct="1">
        <a:spcBef>
          <a:spcPct val="0"/>
        </a:spcBef>
        <a:spcAft>
          <a:spcPct val="7500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538163" indent="-266700" algn="l" rtl="0" eaLnBrk="1" fontAlgn="base" hangingPunct="1">
        <a:spcBef>
          <a:spcPct val="0"/>
        </a:spcBef>
        <a:spcAft>
          <a:spcPct val="75000"/>
        </a:spcAft>
        <a:buChar char="•"/>
        <a:defRPr sz="2000">
          <a:solidFill>
            <a:schemeClr val="tx1"/>
          </a:solidFill>
          <a:latin typeface="+mn-lt"/>
        </a:defRPr>
      </a:lvl2pPr>
      <a:lvl3pPr marL="809625" indent="-269875" algn="l" rtl="0" eaLnBrk="1" fontAlgn="base" hangingPunct="1">
        <a:spcBef>
          <a:spcPct val="0"/>
        </a:spcBef>
        <a:spcAft>
          <a:spcPct val="75000"/>
        </a:spcAft>
        <a:buChar char="•"/>
        <a:defRPr sz="2000">
          <a:solidFill>
            <a:schemeClr val="tx1"/>
          </a:solidFill>
          <a:latin typeface="+mn-lt"/>
        </a:defRPr>
      </a:lvl3pPr>
      <a:lvl4pPr marL="1079500" indent="-268288" algn="l" rtl="0" eaLnBrk="1" fontAlgn="base" hangingPunct="1">
        <a:spcBef>
          <a:spcPct val="0"/>
        </a:spcBef>
        <a:spcAft>
          <a:spcPct val="75000"/>
        </a:spcAft>
        <a:buChar char="•"/>
        <a:defRPr sz="2000">
          <a:solidFill>
            <a:schemeClr val="tx1"/>
          </a:solidFill>
          <a:latin typeface="+mn-lt"/>
        </a:defRPr>
      </a:lvl4pPr>
      <a:lvl5pPr marL="1350963" indent="-269875" algn="l" rtl="0" eaLnBrk="1" fontAlgn="base" hangingPunct="1">
        <a:spcBef>
          <a:spcPct val="0"/>
        </a:spcBef>
        <a:spcAft>
          <a:spcPct val="75000"/>
        </a:spcAft>
        <a:buChar char="•"/>
        <a:defRPr sz="2000">
          <a:solidFill>
            <a:schemeClr val="tx1"/>
          </a:solidFill>
          <a:latin typeface="+mn-lt"/>
        </a:defRPr>
      </a:lvl5pPr>
      <a:lvl6pPr marL="1808163" indent="-269875" algn="l" rtl="0" eaLnBrk="1" fontAlgn="base" hangingPunct="1">
        <a:spcBef>
          <a:spcPct val="0"/>
        </a:spcBef>
        <a:spcAft>
          <a:spcPct val="75000"/>
        </a:spcAft>
        <a:buChar char="•"/>
        <a:defRPr sz="2000">
          <a:solidFill>
            <a:schemeClr val="tx1"/>
          </a:solidFill>
          <a:latin typeface="+mn-lt"/>
        </a:defRPr>
      </a:lvl6pPr>
      <a:lvl7pPr marL="2265363" indent="-269875" algn="l" rtl="0" eaLnBrk="1" fontAlgn="base" hangingPunct="1">
        <a:spcBef>
          <a:spcPct val="0"/>
        </a:spcBef>
        <a:spcAft>
          <a:spcPct val="75000"/>
        </a:spcAft>
        <a:buChar char="•"/>
        <a:defRPr sz="2000">
          <a:solidFill>
            <a:schemeClr val="tx1"/>
          </a:solidFill>
          <a:latin typeface="+mn-lt"/>
        </a:defRPr>
      </a:lvl7pPr>
      <a:lvl8pPr marL="2722563" indent="-269875" algn="l" rtl="0" eaLnBrk="1" fontAlgn="base" hangingPunct="1">
        <a:spcBef>
          <a:spcPct val="0"/>
        </a:spcBef>
        <a:spcAft>
          <a:spcPct val="75000"/>
        </a:spcAft>
        <a:buChar char="•"/>
        <a:defRPr sz="2000">
          <a:solidFill>
            <a:schemeClr val="tx1"/>
          </a:solidFill>
          <a:latin typeface="+mn-lt"/>
        </a:defRPr>
      </a:lvl8pPr>
      <a:lvl9pPr marL="3179763" indent="-269875" algn="l" rtl="0" eaLnBrk="1" fontAlgn="base" hangingPunct="1">
        <a:spcBef>
          <a:spcPct val="0"/>
        </a:spcBef>
        <a:spcAft>
          <a:spcPct val="7500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8909"/>
            <a:ext cx="7772400" cy="2171614"/>
          </a:xfrm>
        </p:spPr>
        <p:txBody>
          <a:bodyPr>
            <a:normAutofit/>
          </a:bodyPr>
          <a:lstStyle/>
          <a:p>
            <a:r>
              <a:rPr lang="en-GB" sz="4800" b="1" dirty="0" smtClean="0"/>
              <a:t>Introduction to Theme 3:</a:t>
            </a:r>
            <a:br>
              <a:rPr lang="en-GB" sz="4800" b="1" dirty="0" smtClean="0"/>
            </a:br>
            <a:r>
              <a:rPr lang="en-GB" sz="4800" b="1" dirty="0" smtClean="0"/>
              <a:t>Justice</a:t>
            </a:r>
            <a:endParaRPr lang="en-GB" sz="4800" dirty="0"/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648871" y="4313306"/>
            <a:ext cx="8374063" cy="490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rmAutofit fontScale="97500"/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2"/>
                </a:solidFill>
                <a:latin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2"/>
                </a:solidFill>
                <a:latin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2"/>
                </a:solidFill>
                <a:latin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2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2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2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2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GB" sz="2800" kern="0" smtClean="0"/>
              <a:t>ADR and Justice Conference, Oxford</a:t>
            </a:r>
            <a:endParaRPr lang="en-GB" sz="2800" kern="0"/>
          </a:p>
        </p:txBody>
      </p:sp>
      <p:sp>
        <p:nvSpPr>
          <p:cNvPr id="6" name="Subtitle 2"/>
          <p:cNvSpPr txBox="1">
            <a:spLocks/>
          </p:cNvSpPr>
          <p:nvPr/>
        </p:nvSpPr>
        <p:spPr bwMode="auto">
          <a:xfrm>
            <a:off x="681438" y="5511338"/>
            <a:ext cx="8374063" cy="3532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rmAutofit fontScale="77500" lnSpcReduction="20000"/>
          </a:bodyPr>
          <a:lstStyle>
            <a:lvl1pPr marL="0" indent="0" algn="l" rtl="0" eaLnBrk="1" fontAlgn="base" hangingPunct="1">
              <a:spcBef>
                <a:spcPct val="0"/>
              </a:spcBef>
              <a:spcAft>
                <a:spcPct val="75000"/>
              </a:spcAft>
              <a:buFontTx/>
              <a:buNone/>
              <a:defRPr sz="18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38163" indent="-266700" algn="l" rtl="0" eaLnBrk="1" fontAlgn="base" hangingPunct="1">
              <a:spcBef>
                <a:spcPct val="0"/>
              </a:spcBef>
              <a:spcAft>
                <a:spcPct val="7500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2pPr>
            <a:lvl3pPr marL="809625" indent="-269875" algn="l" rtl="0" eaLnBrk="1" fontAlgn="base" hangingPunct="1">
              <a:spcBef>
                <a:spcPct val="0"/>
              </a:spcBef>
              <a:spcAft>
                <a:spcPct val="7500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079500" indent="-268288" algn="l" rtl="0" eaLnBrk="1" fontAlgn="base" hangingPunct="1">
              <a:spcBef>
                <a:spcPct val="0"/>
              </a:spcBef>
              <a:spcAft>
                <a:spcPct val="7500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4pPr>
            <a:lvl5pPr marL="1350963" indent="-269875" algn="l" rtl="0" eaLnBrk="1" fontAlgn="base" hangingPunct="1">
              <a:spcBef>
                <a:spcPct val="0"/>
              </a:spcBef>
              <a:spcAft>
                <a:spcPct val="7500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1808163" indent="-269875" algn="l" rtl="0" eaLnBrk="1" fontAlgn="base" hangingPunct="1">
              <a:spcBef>
                <a:spcPct val="0"/>
              </a:spcBef>
              <a:spcAft>
                <a:spcPct val="7500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265363" indent="-269875" algn="l" rtl="0" eaLnBrk="1" fontAlgn="base" hangingPunct="1">
              <a:spcBef>
                <a:spcPct val="0"/>
              </a:spcBef>
              <a:spcAft>
                <a:spcPct val="7500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2722563" indent="-269875" algn="l" rtl="0" eaLnBrk="1" fontAlgn="base" hangingPunct="1">
              <a:spcBef>
                <a:spcPct val="0"/>
              </a:spcBef>
              <a:spcAft>
                <a:spcPct val="7500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179763" indent="-269875" algn="l" rtl="0" eaLnBrk="1" fontAlgn="base" hangingPunct="1">
              <a:spcBef>
                <a:spcPct val="0"/>
              </a:spcBef>
              <a:spcAft>
                <a:spcPct val="7500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en-GB" sz="2800" smtClean="0"/>
              <a:t>Dr Felix Steffek				 18 April 2016		 </a:t>
            </a:r>
            <a:endParaRPr lang="en-GB" sz="2800"/>
          </a:p>
        </p:txBody>
      </p:sp>
    </p:spTree>
    <p:extLst>
      <p:ext uri="{BB962C8B-B14F-4D97-AF65-F5344CB8AC3E}">
        <p14:creationId xmlns:p14="http://schemas.microsoft.com/office/powerpoint/2010/main" val="40708925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questions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175" y="1391480"/>
            <a:ext cx="8482374" cy="4842344"/>
          </a:xfrm>
        </p:spPr>
        <p:txBody>
          <a:bodyPr>
            <a:normAutofit fontScale="92500" lnSpcReduction="10000"/>
          </a:bodyPr>
          <a:lstStyle/>
          <a:p>
            <a:r>
              <a:rPr lang="en-GB" b="1" i="1" dirty="0" smtClean="0"/>
              <a:t>The </a:t>
            </a:r>
            <a:r>
              <a:rPr lang="en-GB" b="1" i="1" dirty="0"/>
              <a:t>justice question (part 1):</a:t>
            </a:r>
            <a:r>
              <a:rPr lang="en-GB" dirty="0"/>
              <a:t> What is the yardstick for just frameworks of dispute resolution</a:t>
            </a:r>
            <a:r>
              <a:rPr lang="en-GB" dirty="0" smtClean="0"/>
              <a:t>?</a:t>
            </a:r>
          </a:p>
          <a:p>
            <a:r>
              <a:rPr lang="en-GB" sz="2100" b="1" i="1" dirty="0"/>
              <a:t>The justice question (part 2):</a:t>
            </a:r>
            <a:r>
              <a:rPr lang="en-GB" dirty="0"/>
              <a:t> What is the best basis for the implementation of justice principles, interests or law</a:t>
            </a:r>
            <a:r>
              <a:rPr lang="en-GB" dirty="0" smtClean="0"/>
              <a:t>?</a:t>
            </a:r>
          </a:p>
          <a:p>
            <a:r>
              <a:rPr lang="en-GB" sz="2100" b="1" i="1" dirty="0"/>
              <a:t>The empirical question:</a:t>
            </a:r>
            <a:r>
              <a:rPr lang="en-GB" dirty="0"/>
              <a:t> What do people want from dispute resolution</a:t>
            </a:r>
            <a:r>
              <a:rPr lang="en-GB" dirty="0" smtClean="0"/>
              <a:t>?</a:t>
            </a:r>
          </a:p>
          <a:p>
            <a:r>
              <a:rPr lang="en-GB" sz="2100" b="1" i="1" dirty="0"/>
              <a:t>The legislative question:</a:t>
            </a:r>
            <a:r>
              <a:rPr lang="en-GB" dirty="0"/>
              <a:t> </a:t>
            </a:r>
            <a:r>
              <a:rPr lang="en-GB" dirty="0" smtClean="0"/>
              <a:t>Justice in courts </a:t>
            </a:r>
            <a:r>
              <a:rPr lang="en-GB" dirty="0"/>
              <a:t>and/or ADR? Same or different</a:t>
            </a:r>
            <a:r>
              <a:rPr lang="en-GB" dirty="0" smtClean="0"/>
              <a:t>?</a:t>
            </a:r>
          </a:p>
          <a:p>
            <a:r>
              <a:rPr lang="en-GB" sz="2100" b="1" i="1" dirty="0"/>
              <a:t>The institutional question: </a:t>
            </a:r>
            <a:r>
              <a:rPr lang="en-GB" sz="2100" dirty="0"/>
              <a:t>What are the principles for a just </a:t>
            </a:r>
            <a:r>
              <a:rPr lang="en-GB" dirty="0" smtClean="0"/>
              <a:t>design of the different institutions, such as ombud procedures, conciliation and mediation?</a:t>
            </a:r>
          </a:p>
          <a:p>
            <a:r>
              <a:rPr lang="en-GB" sz="2100" b="1" i="1" dirty="0"/>
              <a:t>The efficiency question:</a:t>
            </a:r>
            <a:r>
              <a:rPr lang="en-GB" dirty="0"/>
              <a:t> Which role for efficiency in justice</a:t>
            </a:r>
            <a:r>
              <a:rPr lang="en-GB" dirty="0" smtClean="0"/>
              <a:t>?</a:t>
            </a:r>
          </a:p>
          <a:p>
            <a:r>
              <a:rPr lang="en-GB" sz="2100" b="1" i="1" dirty="0"/>
              <a:t>The consumer question: </a:t>
            </a:r>
            <a:r>
              <a:rPr lang="en-GB" dirty="0"/>
              <a:t>Specific requirements of justice due to decision deficits of certain actors</a:t>
            </a:r>
            <a:r>
              <a:rPr lang="en-GB" dirty="0" smtClean="0"/>
              <a:t>?</a:t>
            </a:r>
          </a:p>
          <a:p>
            <a:r>
              <a:rPr lang="en-GB" sz="2100" b="1" i="1" dirty="0"/>
              <a:t>The e-justice question:</a:t>
            </a:r>
            <a:r>
              <a:rPr lang="en-GB" dirty="0"/>
              <a:t> Chances and challenges for justice</a:t>
            </a:r>
            <a:r>
              <a:rPr lang="en-GB" dirty="0" smtClean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2133523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175" y="358834"/>
            <a:ext cx="8375650" cy="546029"/>
          </a:xfrm>
        </p:spPr>
        <p:txBody>
          <a:bodyPr/>
          <a:lstStyle/>
          <a:p>
            <a:r>
              <a:rPr lang="en-GB" dirty="0"/>
              <a:t>The</a:t>
            </a:r>
            <a:r>
              <a:rPr lang="en-GB" dirty="0" smtClean="0"/>
              <a:t> taxonomy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175" y="1446208"/>
            <a:ext cx="8374063" cy="4480560"/>
          </a:xfrm>
        </p:spPr>
        <p:txBody>
          <a:bodyPr>
            <a:normAutofit/>
          </a:bodyPr>
          <a:lstStyle/>
          <a:p>
            <a:r>
              <a:rPr lang="en-GB" b="1" i="1" dirty="0"/>
              <a:t>Initiation control:</a:t>
            </a:r>
            <a:r>
              <a:rPr lang="en-GB" i="1" dirty="0"/>
              <a:t> </a:t>
            </a:r>
            <a:r>
              <a:rPr lang="en-GB" dirty="0"/>
              <a:t>whether the parties’ consent is needed to initiate the </a:t>
            </a:r>
            <a:r>
              <a:rPr lang="en-GB" dirty="0" smtClean="0"/>
              <a:t>procedure</a:t>
            </a:r>
            <a:endParaRPr lang="en-GB" dirty="0"/>
          </a:p>
          <a:p>
            <a:r>
              <a:rPr lang="en-GB" b="1" i="1" dirty="0"/>
              <a:t>Procedure control:</a:t>
            </a:r>
            <a:r>
              <a:rPr lang="en-GB" dirty="0"/>
              <a:t> whether the parties determine the </a:t>
            </a:r>
            <a:r>
              <a:rPr lang="en-GB" dirty="0" smtClean="0"/>
              <a:t>procedure</a:t>
            </a:r>
            <a:endParaRPr lang="en-GB" dirty="0"/>
          </a:p>
          <a:p>
            <a:r>
              <a:rPr lang="en-GB" b="1" i="1" dirty="0"/>
              <a:t>Result-content control:</a:t>
            </a:r>
            <a:r>
              <a:rPr lang="en-GB" dirty="0"/>
              <a:t> whether the parties determine the content of the result (</a:t>
            </a:r>
            <a:r>
              <a:rPr lang="en-GB" dirty="0" smtClean="0"/>
              <a:t>ie whether </a:t>
            </a:r>
            <a:r>
              <a:rPr lang="en-GB" dirty="0"/>
              <a:t>the procedure is non-evaluative</a:t>
            </a:r>
            <a:r>
              <a:rPr lang="en-GB" dirty="0" smtClean="0"/>
              <a:t>)</a:t>
            </a:r>
            <a:endParaRPr lang="en-GB" dirty="0"/>
          </a:p>
          <a:p>
            <a:r>
              <a:rPr lang="en-GB" b="1" i="1" dirty="0"/>
              <a:t>Result-effect control:</a:t>
            </a:r>
            <a:r>
              <a:rPr lang="en-GB" dirty="0"/>
              <a:t> whether the parties’ consent is needed for the result to </a:t>
            </a:r>
            <a:r>
              <a:rPr lang="en-GB" dirty="0" smtClean="0"/>
              <a:t>be binding</a:t>
            </a:r>
            <a:endParaRPr lang="en-GB" dirty="0"/>
          </a:p>
          <a:p>
            <a:r>
              <a:rPr lang="en-GB" b="1" i="1" dirty="0"/>
              <a:t>Neutral choice control:</a:t>
            </a:r>
            <a:r>
              <a:rPr lang="en-GB" dirty="0"/>
              <a:t> whether the parties choose the </a:t>
            </a:r>
            <a:r>
              <a:rPr lang="en-GB" dirty="0" smtClean="0"/>
              <a:t>neutral</a:t>
            </a:r>
            <a:endParaRPr lang="en-GB" dirty="0"/>
          </a:p>
          <a:p>
            <a:r>
              <a:rPr lang="en-GB" b="1" i="1" dirty="0"/>
              <a:t>Information control:</a:t>
            </a:r>
            <a:r>
              <a:rPr lang="en-GB" dirty="0"/>
              <a:t> whether the procedure and the information obtained </a:t>
            </a:r>
            <a:r>
              <a:rPr lang="en-GB" dirty="0" smtClean="0"/>
              <a:t>during the </a:t>
            </a:r>
            <a:r>
              <a:rPr lang="en-GB" dirty="0"/>
              <a:t>procedure is </a:t>
            </a:r>
            <a:r>
              <a:rPr lang="en-GB" dirty="0" smtClean="0"/>
              <a:t>private</a:t>
            </a:r>
            <a:endParaRPr lang="en-GB" dirty="0"/>
          </a:p>
        </p:txBody>
      </p:sp>
      <p:sp>
        <p:nvSpPr>
          <p:cNvPr id="4" name="Textfeld 3"/>
          <p:cNvSpPr txBox="1"/>
          <p:nvPr/>
        </p:nvSpPr>
        <p:spPr>
          <a:xfrm>
            <a:off x="1324143" y="5779132"/>
            <a:ext cx="75530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/>
              <a:t>Steffek, Unberath, Genn, Greger, Menkel-Meadow, Regulation Dispute Resolution (2013)   </a:t>
            </a:r>
          </a:p>
        </p:txBody>
      </p:sp>
    </p:spTree>
    <p:extLst>
      <p:ext uri="{BB962C8B-B14F-4D97-AF65-F5344CB8AC3E}">
        <p14:creationId xmlns:p14="http://schemas.microsoft.com/office/powerpoint/2010/main" val="11259033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 functional, party-oriented taxonomy</a:t>
            </a:r>
            <a:endParaRPr lang="en-GB" dirty="0"/>
          </a:p>
        </p:txBody>
      </p:sp>
      <p:graphicFrame>
        <p:nvGraphicFramePr>
          <p:cNvPr id="4" name="Inhaltsplatzhalt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46795891"/>
              </p:ext>
            </p:extLst>
          </p:nvPr>
        </p:nvGraphicFramePr>
        <p:xfrm>
          <a:off x="291966" y="1984348"/>
          <a:ext cx="8559671" cy="37877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870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787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87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787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7876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7876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7876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877416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603250" algn="l"/>
                        </a:tabLst>
                      </a:pPr>
                      <a:r>
                        <a:rPr lang="en-GB" sz="1400" noProof="0" dirty="0">
                          <a:solidFill>
                            <a:srgbClr val="000000"/>
                          </a:solidFill>
                          <a:effectLst/>
                        </a:rPr>
                        <a:t> </a:t>
                      </a:r>
                      <a:endParaRPr lang="en-GB" sz="1400" noProof="0" dirty="0">
                        <a:solidFill>
                          <a:srgbClr val="000000"/>
                        </a:solidFill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  <a:tabLst>
                          <a:tab pos="603250" algn="l"/>
                        </a:tabLst>
                      </a:pPr>
                      <a:r>
                        <a:rPr lang="en-GB" sz="1400" noProof="0" dirty="0">
                          <a:solidFill>
                            <a:schemeClr val="tx2"/>
                          </a:solidFill>
                          <a:effectLst/>
                        </a:rPr>
                        <a:t>Initiation Control</a:t>
                      </a:r>
                      <a:endParaRPr lang="en-GB" sz="1400" noProof="0" dirty="0">
                        <a:solidFill>
                          <a:schemeClr val="tx2"/>
                        </a:solidFill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603250" algn="l"/>
                        </a:tabLst>
                      </a:pPr>
                      <a:r>
                        <a:rPr lang="en-GB" sz="1400" noProof="0" dirty="0" smtClean="0">
                          <a:solidFill>
                            <a:schemeClr val="tx2"/>
                          </a:solidFill>
                          <a:effectLst/>
                        </a:rPr>
                        <a:t>Procedure </a:t>
                      </a:r>
                      <a:r>
                        <a:rPr lang="en-GB" sz="1400" noProof="0" dirty="0">
                          <a:solidFill>
                            <a:schemeClr val="tx2"/>
                          </a:solidFill>
                          <a:effectLst/>
                        </a:rPr>
                        <a:t>Control</a:t>
                      </a:r>
                      <a:endParaRPr lang="en-GB" sz="1400" noProof="0" dirty="0">
                        <a:solidFill>
                          <a:schemeClr val="tx2"/>
                        </a:solidFill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603250" algn="l"/>
                        </a:tabLst>
                      </a:pPr>
                      <a:r>
                        <a:rPr lang="en-GB" sz="1400" noProof="0" dirty="0" smtClean="0">
                          <a:solidFill>
                            <a:schemeClr val="tx2"/>
                          </a:solidFill>
                          <a:effectLst/>
                        </a:rPr>
                        <a:t>Result- </a:t>
                      </a:r>
                      <a:r>
                        <a:rPr lang="en-GB" sz="1400" noProof="0" dirty="0">
                          <a:solidFill>
                            <a:schemeClr val="tx2"/>
                          </a:solidFill>
                          <a:effectLst/>
                        </a:rPr>
                        <a:t>Content </a:t>
                      </a:r>
                      <a:r>
                        <a:rPr lang="en-GB" sz="1400" noProof="0" dirty="0" smtClean="0">
                          <a:solidFill>
                            <a:schemeClr val="tx2"/>
                          </a:solidFill>
                          <a:effectLst/>
                        </a:rPr>
                        <a:t>Control</a:t>
                      </a:r>
                      <a:endParaRPr lang="en-GB" sz="1400" baseline="30000" noProof="0" dirty="0">
                        <a:solidFill>
                          <a:schemeClr val="tx2"/>
                        </a:solidFill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603250" algn="l"/>
                        </a:tabLst>
                      </a:pPr>
                      <a:r>
                        <a:rPr lang="en-GB" sz="1400" noProof="0" dirty="0" smtClean="0">
                          <a:solidFill>
                            <a:schemeClr val="tx2"/>
                          </a:solidFill>
                          <a:effectLst/>
                        </a:rPr>
                        <a:t>Result- </a:t>
                      </a:r>
                      <a:r>
                        <a:rPr lang="en-GB" sz="1400" noProof="0" dirty="0">
                          <a:solidFill>
                            <a:schemeClr val="tx2"/>
                          </a:solidFill>
                          <a:effectLst/>
                        </a:rPr>
                        <a:t>Effect Control</a:t>
                      </a:r>
                      <a:endParaRPr lang="en-GB" sz="1400" noProof="0" dirty="0">
                        <a:solidFill>
                          <a:schemeClr val="tx2"/>
                        </a:solidFill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603250" algn="l"/>
                        </a:tabLst>
                      </a:pPr>
                      <a:r>
                        <a:rPr lang="en-GB" sz="1400" noProof="0" dirty="0">
                          <a:solidFill>
                            <a:schemeClr val="tx2"/>
                          </a:solidFill>
                          <a:effectLst/>
                        </a:rPr>
                        <a:t>Neutral Choice Control</a:t>
                      </a:r>
                      <a:endParaRPr lang="en-GB" sz="1400" noProof="0" dirty="0">
                        <a:solidFill>
                          <a:schemeClr val="tx2"/>
                        </a:solidFill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 anchorCtr="1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603250" algn="l"/>
                        </a:tabLst>
                      </a:pPr>
                      <a:r>
                        <a:rPr lang="en-GB" sz="1400" noProof="0" dirty="0">
                          <a:solidFill>
                            <a:schemeClr val="tx2"/>
                          </a:solidFill>
                          <a:effectLst/>
                        </a:rPr>
                        <a:t>Information </a:t>
                      </a:r>
                      <a:r>
                        <a:rPr lang="en-GB" sz="1400" noProof="0" dirty="0" smtClean="0">
                          <a:solidFill>
                            <a:schemeClr val="tx2"/>
                          </a:solidFill>
                          <a:effectLst/>
                        </a:rPr>
                        <a:t>Control</a:t>
                      </a:r>
                      <a:endParaRPr lang="en-GB" sz="1400" baseline="30000" noProof="0" dirty="0">
                        <a:solidFill>
                          <a:schemeClr val="tx2"/>
                        </a:solidFill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 anchorCtr="1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603250" algn="l"/>
                        </a:tabLst>
                      </a:pPr>
                      <a:r>
                        <a:rPr lang="en-GB" sz="1400" noProof="0" dirty="0">
                          <a:solidFill>
                            <a:srgbClr val="000000"/>
                          </a:solidFill>
                          <a:effectLst/>
                        </a:rPr>
                        <a:t>Negotiation</a:t>
                      </a:r>
                      <a:endParaRPr lang="en-GB" sz="1400" noProof="0" dirty="0">
                        <a:solidFill>
                          <a:srgbClr val="000000"/>
                        </a:solidFill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603250" algn="l"/>
                        </a:tabLst>
                      </a:pPr>
                      <a:r>
                        <a:rPr lang="en-GB" sz="1400" noProof="0" dirty="0">
                          <a:effectLst/>
                          <a:highlight>
                            <a:srgbClr val="FFFF00"/>
                          </a:highlight>
                        </a:rPr>
                        <a:t>YES</a:t>
                      </a:r>
                      <a:endParaRPr lang="en-GB" sz="1400" noProof="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 anchorCtr="1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603250" algn="l"/>
                        </a:tabLst>
                      </a:pPr>
                      <a:r>
                        <a:rPr lang="en-GB" sz="1400" noProof="0" dirty="0">
                          <a:effectLst/>
                          <a:highlight>
                            <a:srgbClr val="FFFF00"/>
                          </a:highlight>
                        </a:rPr>
                        <a:t>YES</a:t>
                      </a:r>
                      <a:endParaRPr lang="en-GB" sz="1400" noProof="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 anchorCtr="1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603250" algn="l"/>
                        </a:tabLst>
                      </a:pPr>
                      <a:r>
                        <a:rPr lang="en-GB" sz="1400" noProof="0" dirty="0">
                          <a:effectLst/>
                          <a:highlight>
                            <a:srgbClr val="FFFF00"/>
                          </a:highlight>
                        </a:rPr>
                        <a:t>YES</a:t>
                      </a:r>
                      <a:endParaRPr lang="en-GB" sz="1400" noProof="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 anchorCtr="1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603250" algn="l"/>
                        </a:tabLst>
                      </a:pPr>
                      <a:r>
                        <a:rPr lang="en-GB" sz="1400" noProof="0" dirty="0">
                          <a:effectLst/>
                          <a:highlight>
                            <a:srgbClr val="FFFF00"/>
                          </a:highlight>
                        </a:rPr>
                        <a:t>YES</a:t>
                      </a:r>
                      <a:endParaRPr lang="en-GB" sz="1400" noProof="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 anchorCtr="1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603250" algn="l"/>
                        </a:tabLst>
                      </a:pPr>
                      <a:r>
                        <a:rPr lang="en-GB" sz="1400" noProof="0" dirty="0">
                          <a:effectLst/>
                        </a:rPr>
                        <a:t>N/A</a:t>
                      </a:r>
                      <a:endParaRPr lang="en-GB" sz="1400" noProof="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 anchorCtr="1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603250" algn="l"/>
                        </a:tabLst>
                      </a:pPr>
                      <a:r>
                        <a:rPr lang="en-GB" sz="1400" noProof="0" dirty="0">
                          <a:effectLst/>
                          <a:highlight>
                            <a:srgbClr val="FFFF00"/>
                          </a:highlight>
                        </a:rPr>
                        <a:t>YES</a:t>
                      </a:r>
                      <a:endParaRPr lang="en-GB" sz="1400" noProof="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 anchorCtr="1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2108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603250" algn="l"/>
                        </a:tabLst>
                      </a:pPr>
                      <a:r>
                        <a:rPr lang="en-GB" sz="1400" noProof="0" dirty="0">
                          <a:solidFill>
                            <a:srgbClr val="000000"/>
                          </a:solidFill>
                          <a:effectLst/>
                        </a:rPr>
                        <a:t>Mediation</a:t>
                      </a:r>
                      <a:endParaRPr lang="en-GB" sz="1400" noProof="0" dirty="0">
                        <a:solidFill>
                          <a:srgbClr val="000000"/>
                        </a:solidFill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603250" algn="l"/>
                        </a:tabLst>
                      </a:pPr>
                      <a:r>
                        <a:rPr lang="en-GB" sz="1400" noProof="0" dirty="0">
                          <a:effectLst/>
                          <a:highlight>
                            <a:srgbClr val="FFFF00"/>
                          </a:highlight>
                        </a:rPr>
                        <a:t>YES</a:t>
                      </a:r>
                      <a:endParaRPr lang="en-GB" sz="1400" noProof="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 anchorCtr="1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603250" algn="l"/>
                        </a:tabLst>
                      </a:pPr>
                      <a:r>
                        <a:rPr lang="en-GB" sz="1400" noProof="0" dirty="0">
                          <a:effectLst/>
                          <a:highlight>
                            <a:srgbClr val="FFFF00"/>
                          </a:highlight>
                        </a:rPr>
                        <a:t>YES</a:t>
                      </a:r>
                      <a:endParaRPr lang="en-GB" sz="1400" noProof="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 anchorCtr="1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603250" algn="l"/>
                        </a:tabLst>
                      </a:pPr>
                      <a:r>
                        <a:rPr lang="en-GB" sz="1400" noProof="0" dirty="0">
                          <a:effectLst/>
                          <a:highlight>
                            <a:srgbClr val="FFFF00"/>
                          </a:highlight>
                        </a:rPr>
                        <a:t>YES</a:t>
                      </a:r>
                      <a:endParaRPr lang="en-GB" sz="1400" noProof="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 anchorCtr="1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603250" algn="l"/>
                        </a:tabLst>
                      </a:pPr>
                      <a:r>
                        <a:rPr lang="en-GB" sz="1400" noProof="0" dirty="0">
                          <a:effectLst/>
                          <a:highlight>
                            <a:srgbClr val="FFFF00"/>
                          </a:highlight>
                        </a:rPr>
                        <a:t>YES</a:t>
                      </a:r>
                      <a:endParaRPr lang="en-GB" sz="1400" noProof="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 anchorCtr="1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603250" algn="l"/>
                        </a:tabLst>
                      </a:pPr>
                      <a:r>
                        <a:rPr lang="en-GB" sz="1400" noProof="0" dirty="0">
                          <a:effectLst/>
                          <a:highlight>
                            <a:srgbClr val="FFFF00"/>
                          </a:highlight>
                        </a:rPr>
                        <a:t>YES</a:t>
                      </a:r>
                      <a:endParaRPr lang="en-GB" sz="1400" noProof="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 anchorCtr="1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603250" algn="l"/>
                        </a:tabLst>
                      </a:pPr>
                      <a:r>
                        <a:rPr lang="en-GB" sz="1400" noProof="0" dirty="0">
                          <a:effectLst/>
                          <a:highlight>
                            <a:srgbClr val="FFFF00"/>
                          </a:highlight>
                        </a:rPr>
                        <a:t>YES</a:t>
                      </a:r>
                      <a:endParaRPr lang="en-GB" sz="1400" noProof="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 anchorCtr="1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8492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603250" algn="l"/>
                        </a:tabLst>
                      </a:pPr>
                      <a:r>
                        <a:rPr lang="en-GB" sz="1400" noProof="0" dirty="0">
                          <a:solidFill>
                            <a:srgbClr val="000000"/>
                          </a:solidFill>
                          <a:effectLst/>
                        </a:rPr>
                        <a:t>Conciliation</a:t>
                      </a:r>
                      <a:endParaRPr lang="en-GB" sz="1400" noProof="0" dirty="0">
                        <a:solidFill>
                          <a:srgbClr val="000000"/>
                        </a:solidFill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603250" algn="l"/>
                        </a:tabLst>
                      </a:pPr>
                      <a:r>
                        <a:rPr lang="en-GB" sz="1400" noProof="0" dirty="0">
                          <a:effectLst/>
                          <a:highlight>
                            <a:srgbClr val="FFFF00"/>
                          </a:highlight>
                        </a:rPr>
                        <a:t>YES</a:t>
                      </a:r>
                      <a:endParaRPr lang="en-GB" sz="1400" noProof="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 anchorCtr="1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603250" algn="l"/>
                        </a:tabLst>
                      </a:pPr>
                      <a:r>
                        <a:rPr lang="en-GB" sz="1400" noProof="0" dirty="0">
                          <a:effectLst/>
                          <a:highlight>
                            <a:srgbClr val="FFFF00"/>
                          </a:highlight>
                        </a:rPr>
                        <a:t>YES</a:t>
                      </a:r>
                      <a:endParaRPr lang="en-GB" sz="1400" noProof="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 anchorCtr="1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603250" algn="l"/>
                        </a:tabLst>
                      </a:pPr>
                      <a:r>
                        <a:rPr lang="en-GB" sz="1400" noProof="0" dirty="0">
                          <a:effectLst/>
                          <a:highlight>
                            <a:srgbClr val="0000FF"/>
                          </a:highlight>
                        </a:rPr>
                        <a:t>NO</a:t>
                      </a:r>
                      <a:endParaRPr lang="en-GB" sz="1400" noProof="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 anchorCtr="1"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603250" algn="l"/>
                        </a:tabLst>
                      </a:pPr>
                      <a:r>
                        <a:rPr lang="en-GB" sz="1400" noProof="0" dirty="0">
                          <a:effectLst/>
                          <a:highlight>
                            <a:srgbClr val="FFFF00"/>
                          </a:highlight>
                        </a:rPr>
                        <a:t>YES</a:t>
                      </a:r>
                      <a:endParaRPr lang="en-GB" sz="1400" noProof="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 anchorCtr="1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603250" algn="l"/>
                        </a:tabLst>
                      </a:pPr>
                      <a:r>
                        <a:rPr lang="en-GB" sz="1400" noProof="0" dirty="0">
                          <a:effectLst/>
                          <a:highlight>
                            <a:srgbClr val="FFFF00"/>
                          </a:highlight>
                        </a:rPr>
                        <a:t>YES</a:t>
                      </a:r>
                      <a:endParaRPr lang="en-GB" sz="1400" noProof="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 anchorCtr="1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603250" algn="l"/>
                        </a:tabLst>
                      </a:pPr>
                      <a:r>
                        <a:rPr lang="en-GB" sz="1400" noProof="0" dirty="0">
                          <a:effectLst/>
                          <a:highlight>
                            <a:srgbClr val="FFFF00"/>
                          </a:highlight>
                        </a:rPr>
                        <a:t>YES</a:t>
                      </a:r>
                      <a:endParaRPr lang="en-GB" sz="1400" noProof="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 anchorCtr="1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2108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603250" algn="l"/>
                        </a:tabLst>
                      </a:pPr>
                      <a:r>
                        <a:rPr lang="en-GB" sz="1400" noProof="0" dirty="0">
                          <a:solidFill>
                            <a:srgbClr val="000000"/>
                          </a:solidFill>
                          <a:effectLst/>
                        </a:rPr>
                        <a:t>Arbitration</a:t>
                      </a:r>
                      <a:endParaRPr lang="en-GB" sz="1400" noProof="0" dirty="0">
                        <a:solidFill>
                          <a:srgbClr val="000000"/>
                        </a:solidFill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603250" algn="l"/>
                        </a:tabLst>
                      </a:pPr>
                      <a:r>
                        <a:rPr lang="en-GB" sz="1400" noProof="0" dirty="0">
                          <a:effectLst/>
                          <a:highlight>
                            <a:srgbClr val="FFFF00"/>
                          </a:highlight>
                        </a:rPr>
                        <a:t>YES</a:t>
                      </a:r>
                      <a:endParaRPr lang="en-GB" sz="1400" noProof="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 anchorCtr="1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603250" algn="l"/>
                        </a:tabLst>
                      </a:pPr>
                      <a:r>
                        <a:rPr lang="en-GB" sz="1400" noProof="0" dirty="0">
                          <a:effectLst/>
                          <a:highlight>
                            <a:srgbClr val="FFFF00"/>
                          </a:highlight>
                        </a:rPr>
                        <a:t>YES</a:t>
                      </a:r>
                      <a:endParaRPr lang="en-GB" sz="1400" noProof="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 anchorCtr="1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603250" algn="l"/>
                        </a:tabLst>
                      </a:pPr>
                      <a:r>
                        <a:rPr lang="en-GB" sz="1400" noProof="0" dirty="0">
                          <a:effectLst/>
                          <a:highlight>
                            <a:srgbClr val="0000FF"/>
                          </a:highlight>
                        </a:rPr>
                        <a:t>NO</a:t>
                      </a:r>
                      <a:endParaRPr lang="en-GB" sz="1400" noProof="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 anchorCtr="1"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603250" algn="l"/>
                        </a:tabLst>
                      </a:pPr>
                      <a:r>
                        <a:rPr lang="en-GB" sz="1400" noProof="0" dirty="0">
                          <a:effectLst/>
                          <a:highlight>
                            <a:srgbClr val="0000FF"/>
                          </a:highlight>
                        </a:rPr>
                        <a:t>NO</a:t>
                      </a:r>
                      <a:endParaRPr lang="en-GB" sz="1400" noProof="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 anchorCtr="1"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603250" algn="l"/>
                        </a:tabLst>
                      </a:pPr>
                      <a:r>
                        <a:rPr lang="en-GB" sz="1400" noProof="0" dirty="0">
                          <a:effectLst/>
                          <a:highlight>
                            <a:srgbClr val="FFFF00"/>
                          </a:highlight>
                        </a:rPr>
                        <a:t>YES</a:t>
                      </a:r>
                      <a:endParaRPr lang="en-GB" sz="1400" noProof="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 anchorCtr="1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603250" algn="l"/>
                        </a:tabLst>
                      </a:pPr>
                      <a:r>
                        <a:rPr lang="en-GB" sz="1400" noProof="0" dirty="0">
                          <a:effectLst/>
                          <a:highlight>
                            <a:srgbClr val="FFFF00"/>
                          </a:highlight>
                        </a:rPr>
                        <a:t>YES</a:t>
                      </a:r>
                      <a:endParaRPr lang="en-GB" sz="1400" noProof="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 anchorCtr="1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2108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603250" algn="l"/>
                        </a:tabLst>
                      </a:pPr>
                      <a:r>
                        <a:rPr lang="en-GB" sz="1400" noProof="0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Cambria"/>
                          <a:cs typeface="Arial" panose="020B0604020202020204" pitchFamily="34" charset="0"/>
                        </a:rPr>
                        <a:t>Ombudsperson</a:t>
                      </a:r>
                      <a:endParaRPr lang="en-GB" sz="1400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mbri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603250" algn="l"/>
                        </a:tabLst>
                      </a:pPr>
                      <a:r>
                        <a:rPr lang="en-GB" sz="1400" noProof="0" dirty="0" smtClean="0">
                          <a:effectLst/>
                          <a:latin typeface="Arial" panose="020B0604020202020204" pitchFamily="34" charset="0"/>
                          <a:ea typeface="Cambria"/>
                          <a:cs typeface="Arial" panose="020B0604020202020204" pitchFamily="34" charset="0"/>
                        </a:rPr>
                        <a:t>YES</a:t>
                      </a:r>
                      <a:endParaRPr lang="en-GB" sz="1400" noProof="0" dirty="0">
                        <a:effectLst/>
                        <a:latin typeface="Arial" panose="020B0604020202020204" pitchFamily="34" charset="0"/>
                        <a:ea typeface="Cambri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 anchorCtr="1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603250" algn="l"/>
                        </a:tabLst>
                      </a:pPr>
                      <a:r>
                        <a:rPr lang="en-GB" sz="1400" noProof="0" dirty="0" smtClean="0">
                          <a:effectLst/>
                          <a:highlight>
                            <a:srgbClr val="0000FF"/>
                          </a:highlight>
                        </a:rPr>
                        <a:t>NO</a:t>
                      </a:r>
                      <a:endParaRPr lang="en-GB" sz="1400" noProof="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 anchorCtr="1"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603250" algn="l"/>
                        </a:tabLst>
                      </a:pPr>
                      <a:r>
                        <a:rPr lang="en-GB" sz="1400" noProof="0" dirty="0" smtClean="0">
                          <a:effectLst/>
                          <a:highlight>
                            <a:srgbClr val="0000FF"/>
                          </a:highlight>
                        </a:rPr>
                        <a:t>NO</a:t>
                      </a:r>
                      <a:endParaRPr lang="en-GB" sz="1400" noProof="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 anchorCtr="1"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603250" algn="l"/>
                        </a:tabLst>
                        <a:defRPr/>
                      </a:pPr>
                      <a:r>
                        <a:rPr lang="en-GB" sz="1400" noProof="0" dirty="0" smtClean="0">
                          <a:effectLst/>
                          <a:highlight>
                            <a:srgbClr val="0000FF"/>
                          </a:highlight>
                        </a:rPr>
                        <a:t>NO</a:t>
                      </a:r>
                      <a:endParaRPr lang="en-GB" sz="1400" noProof="0" dirty="0" smtClean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 anchorCtr="1"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603250" algn="l"/>
                        </a:tabLst>
                        <a:defRPr/>
                      </a:pPr>
                      <a:r>
                        <a:rPr lang="en-GB" sz="1400" noProof="0" dirty="0" smtClean="0">
                          <a:effectLst/>
                          <a:highlight>
                            <a:srgbClr val="0000FF"/>
                          </a:highlight>
                        </a:rPr>
                        <a:t>NO</a:t>
                      </a:r>
                      <a:endParaRPr lang="en-GB" sz="1400" noProof="0" dirty="0" smtClean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 anchorCtr="1"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603250" algn="l"/>
                        </a:tabLst>
                      </a:pPr>
                      <a:r>
                        <a:rPr lang="en-GB" sz="1400" kern="1200" noProof="0" dirty="0" smtClean="0">
                          <a:solidFill>
                            <a:schemeClr val="dk1"/>
                          </a:solidFill>
                          <a:effectLst/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+mn-cs"/>
                        </a:rPr>
                        <a:t>YES</a:t>
                      </a:r>
                      <a:endParaRPr lang="en-GB" sz="1400" kern="1200" noProof="0" dirty="0">
                        <a:solidFill>
                          <a:schemeClr val="dk1"/>
                        </a:solidFill>
                        <a:effectLst/>
                        <a:highlight>
                          <a:srgbClr val="FFFF00"/>
                        </a:highligh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 anchorCtr="1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6730041"/>
                  </a:ext>
                </a:extLst>
              </a:tr>
              <a:tr h="462108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603250" algn="l"/>
                        </a:tabLst>
                      </a:pPr>
                      <a:r>
                        <a:rPr lang="en-GB" sz="1400" noProof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Court</a:t>
                      </a:r>
                      <a:endParaRPr lang="en-GB" sz="1400" noProof="0" dirty="0">
                        <a:solidFill>
                          <a:srgbClr val="000000"/>
                        </a:solidFill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603250" algn="l"/>
                        </a:tabLst>
                      </a:pPr>
                      <a:r>
                        <a:rPr lang="en-GB" sz="1400" noProof="0" dirty="0">
                          <a:effectLst/>
                          <a:highlight>
                            <a:srgbClr val="0000FF"/>
                          </a:highlight>
                        </a:rPr>
                        <a:t>NO</a:t>
                      </a:r>
                      <a:endParaRPr lang="en-GB" sz="1400" noProof="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 anchorCtr="1"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603250" algn="l"/>
                        </a:tabLst>
                      </a:pPr>
                      <a:r>
                        <a:rPr lang="en-GB" sz="1400" noProof="0" dirty="0">
                          <a:effectLst/>
                          <a:highlight>
                            <a:srgbClr val="0000FF"/>
                          </a:highlight>
                        </a:rPr>
                        <a:t>NO</a:t>
                      </a:r>
                      <a:endParaRPr lang="en-GB" sz="1400" noProof="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 anchorCtr="1"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603250" algn="l"/>
                        </a:tabLst>
                      </a:pPr>
                      <a:r>
                        <a:rPr lang="en-GB" sz="1400" noProof="0" dirty="0">
                          <a:effectLst/>
                          <a:highlight>
                            <a:srgbClr val="0000FF"/>
                          </a:highlight>
                        </a:rPr>
                        <a:t>NO</a:t>
                      </a:r>
                      <a:endParaRPr lang="en-GB" sz="1400" noProof="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 anchorCtr="1"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603250" algn="l"/>
                        </a:tabLst>
                      </a:pPr>
                      <a:r>
                        <a:rPr lang="en-GB" sz="1400" noProof="0" dirty="0">
                          <a:effectLst/>
                          <a:highlight>
                            <a:srgbClr val="0000FF"/>
                          </a:highlight>
                        </a:rPr>
                        <a:t>NO</a:t>
                      </a:r>
                      <a:endParaRPr lang="en-GB" sz="1400" noProof="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 anchorCtr="1"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603250" algn="l"/>
                        </a:tabLst>
                      </a:pPr>
                      <a:r>
                        <a:rPr lang="en-GB" sz="1400" noProof="0" dirty="0">
                          <a:effectLst/>
                          <a:highlight>
                            <a:srgbClr val="0000FF"/>
                          </a:highlight>
                        </a:rPr>
                        <a:t>NO</a:t>
                      </a:r>
                      <a:endParaRPr lang="en-GB" sz="1400" noProof="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 anchorCtr="1"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603250" algn="l"/>
                        </a:tabLst>
                      </a:pPr>
                      <a:r>
                        <a:rPr lang="en-GB" sz="1400" noProof="0" dirty="0">
                          <a:effectLst/>
                          <a:highlight>
                            <a:srgbClr val="0000FF"/>
                          </a:highlight>
                        </a:rPr>
                        <a:t>NO</a:t>
                      </a:r>
                      <a:endParaRPr lang="en-GB" sz="1400" noProof="0" dirty="0">
                        <a:effectLst/>
                        <a:latin typeface="Cambria"/>
                        <a:ea typeface="Cambria"/>
                        <a:cs typeface="Times New Roman"/>
                      </a:endParaRPr>
                    </a:p>
                  </a:txBody>
                  <a:tcPr marL="68580" marR="68580" marT="0" marB="0" anchor="ctr" anchorCtr="1">
                    <a:solidFill>
                      <a:srgbClr val="0000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068320" y="1452880"/>
            <a:ext cx="3108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The parties together have…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70359561"/>
      </p:ext>
    </p:extLst>
  </p:cSld>
  <p:clrMapOvr>
    <a:masterClrMapping/>
  </p:clrMapOvr>
</p:sld>
</file>

<file path=ppt/theme/theme1.xml><?xml version="1.0" encoding="utf-8"?>
<a:theme xmlns:a="http://schemas.openxmlformats.org/drawingml/2006/main" name="Theme2 (Header and Footer)">
  <a:themeElements>
    <a:clrScheme name="blank 1">
      <a:dk1>
        <a:srgbClr val="003E72"/>
      </a:dk1>
      <a:lt1>
        <a:srgbClr val="FFFFFF"/>
      </a:lt1>
      <a:dk2>
        <a:srgbClr val="FFFFFF"/>
      </a:dk2>
      <a:lt2>
        <a:srgbClr val="00B3BE"/>
      </a:lt2>
      <a:accent1>
        <a:srgbClr val="0073CF"/>
      </a:accent1>
      <a:accent2>
        <a:srgbClr val="E37222"/>
      </a:accent2>
      <a:accent3>
        <a:srgbClr val="FFFFFF"/>
      </a:accent3>
      <a:accent4>
        <a:srgbClr val="003460"/>
      </a:accent4>
      <a:accent5>
        <a:srgbClr val="AABCE4"/>
      </a:accent5>
      <a:accent6>
        <a:srgbClr val="CE671E"/>
      </a:accent6>
      <a:hlink>
        <a:srgbClr val="58A618"/>
      </a:hlink>
      <a:folHlink>
        <a:srgbClr val="8E258D"/>
      </a:folHlink>
    </a:clrScheme>
    <a:fontScheme name="blan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ank 1">
        <a:dk1>
          <a:srgbClr val="003E72"/>
        </a:dk1>
        <a:lt1>
          <a:srgbClr val="FFFFFF"/>
        </a:lt1>
        <a:dk2>
          <a:srgbClr val="FFFFFF"/>
        </a:dk2>
        <a:lt2>
          <a:srgbClr val="00B3BE"/>
        </a:lt2>
        <a:accent1>
          <a:srgbClr val="0073CF"/>
        </a:accent1>
        <a:accent2>
          <a:srgbClr val="E37222"/>
        </a:accent2>
        <a:accent3>
          <a:srgbClr val="FFFFFF"/>
        </a:accent3>
        <a:accent4>
          <a:srgbClr val="003460"/>
        </a:accent4>
        <a:accent5>
          <a:srgbClr val="AABCE4"/>
        </a:accent5>
        <a:accent6>
          <a:srgbClr val="CE671E"/>
        </a:accent6>
        <a:hlink>
          <a:srgbClr val="58A618"/>
        </a:hlink>
        <a:folHlink>
          <a:srgbClr val="8E258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3E72"/>
        </a:dk1>
        <a:lt1>
          <a:srgbClr val="FFFFFF"/>
        </a:lt1>
        <a:dk2>
          <a:srgbClr val="FFFFFF"/>
        </a:dk2>
        <a:lt2>
          <a:srgbClr val="83AFB4"/>
        </a:lt2>
        <a:accent1>
          <a:srgbClr val="6AADE4"/>
        </a:accent1>
        <a:accent2>
          <a:srgbClr val="EFBD47"/>
        </a:accent2>
        <a:accent3>
          <a:srgbClr val="FFFFFF"/>
        </a:accent3>
        <a:accent4>
          <a:srgbClr val="003460"/>
        </a:accent4>
        <a:accent5>
          <a:srgbClr val="B9D3EF"/>
        </a:accent5>
        <a:accent6>
          <a:srgbClr val="D9AB3F"/>
        </a:accent6>
        <a:hlink>
          <a:srgbClr val="A8B400"/>
        </a:hlink>
        <a:folHlink>
          <a:srgbClr val="6A406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3E72"/>
        </a:dk1>
        <a:lt1>
          <a:srgbClr val="FFFFFF"/>
        </a:lt1>
        <a:dk2>
          <a:srgbClr val="FFFFFF"/>
        </a:dk2>
        <a:lt2>
          <a:srgbClr val="156570"/>
        </a:lt2>
        <a:accent1>
          <a:srgbClr val="003E72"/>
        </a:accent1>
        <a:accent2>
          <a:srgbClr val="C84E00"/>
        </a:accent2>
        <a:accent3>
          <a:srgbClr val="FFFFFF"/>
        </a:accent3>
        <a:accent4>
          <a:srgbClr val="003460"/>
        </a:accent4>
        <a:accent5>
          <a:srgbClr val="AAAFBC"/>
        </a:accent5>
        <a:accent6>
          <a:srgbClr val="B54600"/>
        </a:accent6>
        <a:hlink>
          <a:srgbClr val="435125"/>
        </a:hlink>
        <a:folHlink>
          <a:srgbClr val="412D5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Theme2 (Header and Footer)" id="{4B92FAD7-9ED8-4CFF-889D-83372B280783}" vid="{018C8D8F-3206-4058-B2F5-5FEFAB7244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319</Words>
  <Application>Microsoft Office PowerPoint</Application>
  <PresentationFormat>On-screen Show (4:3)</PresentationFormat>
  <Paragraphs>75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Cambria</vt:lpstr>
      <vt:lpstr>Times New Roman</vt:lpstr>
      <vt:lpstr>Theme2 (Header and Footer)</vt:lpstr>
      <vt:lpstr>Introduction to Theme 3: Justice</vt:lpstr>
      <vt:lpstr>The questions</vt:lpstr>
      <vt:lpstr>The taxonomy</vt:lpstr>
      <vt:lpstr>A functional, party-oriented taxonomy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Felix Steffek</dc:creator>
  <cp:lastModifiedBy>Felix Steffek</cp:lastModifiedBy>
  <cp:revision>16</cp:revision>
  <dcterms:created xsi:type="dcterms:W3CDTF">2016-04-17T18:35:17Z</dcterms:created>
  <dcterms:modified xsi:type="dcterms:W3CDTF">2016-05-26T20:15:37Z</dcterms:modified>
</cp:coreProperties>
</file>