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61" r:id="rId3"/>
    <p:sldId id="260" r:id="rId4"/>
    <p:sldId id="259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430" autoAdjust="0"/>
  </p:normalViewPr>
  <p:slideViewPr>
    <p:cSldViewPr snapToGrid="0">
      <p:cViewPr varScale="1">
        <p:scale>
          <a:sx n="68" d="100"/>
          <a:sy n="68" d="100"/>
        </p:scale>
        <p:origin x="16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EE824-68B1-432B-A583-8221D46A4900}" type="datetimeFigureOut">
              <a:rPr lang="en-GB" smtClean="0"/>
              <a:t>26/05/2016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CBCD5-D89E-4285-BCFB-71EE20BE80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49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BCD5-D89E-4285-BCFB-71EE20BE80F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3942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BCD5-D89E-4285-BCFB-71EE20BE80FC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92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BCD5-D89E-4285-BCFB-71EE20BE80FC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334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CBCD5-D89E-4285-BCFB-71EE20BE80F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94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DE" altLang="de-DE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745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80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73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13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68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65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343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55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005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546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29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78CD59-FE78-4729-9AB3-CD3DCDE983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663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3pPr>
      <a:lvl4pPr marL="1079500" indent="-268288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4pPr>
      <a:lvl5pPr marL="13509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8909"/>
            <a:ext cx="7772400" cy="2171614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Introduction to Theme 3:</a:t>
            </a:r>
            <a:br>
              <a:rPr lang="en-GB" sz="4800" b="1" dirty="0" smtClean="0"/>
            </a:br>
            <a:r>
              <a:rPr lang="en-GB" sz="4800" b="1" dirty="0" smtClean="0"/>
              <a:t>Justice</a:t>
            </a:r>
            <a:endParaRPr lang="en-GB" sz="48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648871" y="4313306"/>
            <a:ext cx="8374063" cy="49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2800" kern="0" smtClean="0"/>
              <a:t>ADR and Justice Conference, Oxford</a:t>
            </a:r>
            <a:endParaRPr lang="en-GB" sz="2800" kern="0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681438" y="5511338"/>
            <a:ext cx="8374063" cy="353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0" indent="0" algn="l" rtl="0" eaLnBrk="1" fontAlgn="base" hangingPunct="1">
              <a:spcBef>
                <a:spcPct val="0"/>
              </a:spcBef>
              <a:spcAft>
                <a:spcPct val="75000"/>
              </a:spcAft>
              <a:buFontTx/>
              <a:buNone/>
              <a:defRPr sz="18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38163" indent="-266700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809625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079500" indent="-268288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3509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18081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2653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7225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179763" indent="-269875" algn="l" rtl="0" eaLnBrk="1" fontAlgn="base" hangingPunct="1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en-GB" sz="2800" smtClean="0"/>
              <a:t>Dr Felix Steffek				 18 April 2016		 </a:t>
            </a:r>
            <a:endParaRPr lang="en-GB" sz="2800"/>
          </a:p>
        </p:txBody>
      </p:sp>
    </p:spTree>
    <p:extLst>
      <p:ext uri="{BB962C8B-B14F-4D97-AF65-F5344CB8AC3E}">
        <p14:creationId xmlns:p14="http://schemas.microsoft.com/office/powerpoint/2010/main" val="407089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391480"/>
            <a:ext cx="8482374" cy="4842344"/>
          </a:xfrm>
        </p:spPr>
        <p:txBody>
          <a:bodyPr>
            <a:normAutofit fontScale="92500" lnSpcReduction="10000"/>
          </a:bodyPr>
          <a:lstStyle/>
          <a:p>
            <a:r>
              <a:rPr lang="en-GB" b="1" i="1" dirty="0" smtClean="0"/>
              <a:t>The </a:t>
            </a:r>
            <a:r>
              <a:rPr lang="en-GB" b="1" i="1" dirty="0"/>
              <a:t>justice question (part 1):</a:t>
            </a:r>
            <a:r>
              <a:rPr lang="en-GB" dirty="0"/>
              <a:t> What is the yardstick for just frameworks of dispute resolution</a:t>
            </a:r>
            <a:r>
              <a:rPr lang="en-GB" dirty="0" smtClean="0"/>
              <a:t>?</a:t>
            </a:r>
          </a:p>
          <a:p>
            <a:r>
              <a:rPr lang="en-GB" sz="2100" b="1" i="1" dirty="0"/>
              <a:t>The justice question (part 2):</a:t>
            </a:r>
            <a:r>
              <a:rPr lang="en-GB" dirty="0"/>
              <a:t> What is the best basis for the implementation of justice principles, interests or law</a:t>
            </a:r>
            <a:r>
              <a:rPr lang="en-GB" dirty="0" smtClean="0"/>
              <a:t>?</a:t>
            </a:r>
          </a:p>
          <a:p>
            <a:r>
              <a:rPr lang="en-GB" sz="2100" b="1" i="1" dirty="0"/>
              <a:t>The empirical question:</a:t>
            </a:r>
            <a:r>
              <a:rPr lang="en-GB" dirty="0"/>
              <a:t> What do people want from dispute resolution</a:t>
            </a:r>
            <a:r>
              <a:rPr lang="en-GB" dirty="0" smtClean="0"/>
              <a:t>?</a:t>
            </a:r>
          </a:p>
          <a:p>
            <a:r>
              <a:rPr lang="en-GB" sz="2100" b="1" i="1" dirty="0"/>
              <a:t>The legislative question:</a:t>
            </a:r>
            <a:r>
              <a:rPr lang="en-GB" dirty="0"/>
              <a:t> </a:t>
            </a:r>
            <a:r>
              <a:rPr lang="en-GB" dirty="0" smtClean="0"/>
              <a:t>Justice in courts </a:t>
            </a:r>
            <a:r>
              <a:rPr lang="en-GB" dirty="0"/>
              <a:t>and/or ADR? Same or different</a:t>
            </a:r>
            <a:r>
              <a:rPr lang="en-GB" dirty="0" smtClean="0"/>
              <a:t>?</a:t>
            </a:r>
          </a:p>
          <a:p>
            <a:r>
              <a:rPr lang="en-GB" sz="2100" b="1" i="1" dirty="0"/>
              <a:t>The institutional question: </a:t>
            </a:r>
            <a:r>
              <a:rPr lang="en-GB" sz="2100" dirty="0"/>
              <a:t>What are the principles for a just </a:t>
            </a:r>
            <a:r>
              <a:rPr lang="en-GB" dirty="0" smtClean="0"/>
              <a:t>design of the different institutions, such as ombud procedures, conciliation and mediation?</a:t>
            </a:r>
          </a:p>
          <a:p>
            <a:r>
              <a:rPr lang="en-GB" sz="2100" b="1" i="1" dirty="0"/>
              <a:t>The efficiency question:</a:t>
            </a:r>
            <a:r>
              <a:rPr lang="en-GB" dirty="0"/>
              <a:t> Which role for efficiency in justice</a:t>
            </a:r>
            <a:r>
              <a:rPr lang="en-GB" dirty="0" smtClean="0"/>
              <a:t>?</a:t>
            </a:r>
          </a:p>
          <a:p>
            <a:r>
              <a:rPr lang="en-GB" sz="2100" b="1" i="1" dirty="0"/>
              <a:t>The consumer question: </a:t>
            </a:r>
            <a:r>
              <a:rPr lang="en-GB" dirty="0"/>
              <a:t>Specific requirements of justice due to decision deficits of certain actors</a:t>
            </a:r>
            <a:r>
              <a:rPr lang="en-GB" dirty="0" smtClean="0"/>
              <a:t>?</a:t>
            </a:r>
          </a:p>
          <a:p>
            <a:r>
              <a:rPr lang="en-GB" sz="2100" b="1" i="1" dirty="0"/>
              <a:t>The e-justice question:</a:t>
            </a:r>
            <a:r>
              <a:rPr lang="en-GB" dirty="0"/>
              <a:t> Chances and challenges for justice</a:t>
            </a:r>
            <a:r>
              <a:rPr lang="en-GB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335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175" y="358834"/>
            <a:ext cx="8375650" cy="546029"/>
          </a:xfrm>
        </p:spPr>
        <p:txBody>
          <a:bodyPr/>
          <a:lstStyle/>
          <a:p>
            <a:r>
              <a:rPr lang="en-GB" dirty="0"/>
              <a:t>The</a:t>
            </a:r>
            <a:r>
              <a:rPr lang="en-GB" dirty="0" smtClean="0"/>
              <a:t> taxonomy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75" y="1446208"/>
            <a:ext cx="8374063" cy="4480560"/>
          </a:xfrm>
        </p:spPr>
        <p:txBody>
          <a:bodyPr>
            <a:normAutofit/>
          </a:bodyPr>
          <a:lstStyle/>
          <a:p>
            <a:r>
              <a:rPr lang="en-GB" b="1" i="1" dirty="0"/>
              <a:t>Initiation control:</a:t>
            </a:r>
            <a:r>
              <a:rPr lang="en-GB" i="1" dirty="0"/>
              <a:t> </a:t>
            </a:r>
            <a:r>
              <a:rPr lang="en-GB" dirty="0"/>
              <a:t>whether the parties’ consent is needed to initiate the </a:t>
            </a:r>
            <a:r>
              <a:rPr lang="en-GB" dirty="0" smtClean="0"/>
              <a:t>procedure</a:t>
            </a:r>
            <a:endParaRPr lang="en-GB" dirty="0"/>
          </a:p>
          <a:p>
            <a:r>
              <a:rPr lang="en-GB" b="1" i="1" dirty="0"/>
              <a:t>Procedure control:</a:t>
            </a:r>
            <a:r>
              <a:rPr lang="en-GB" dirty="0"/>
              <a:t> whether the parties determine the </a:t>
            </a:r>
            <a:r>
              <a:rPr lang="en-GB" dirty="0" smtClean="0"/>
              <a:t>procedure</a:t>
            </a:r>
            <a:endParaRPr lang="en-GB" dirty="0"/>
          </a:p>
          <a:p>
            <a:r>
              <a:rPr lang="en-GB" b="1" i="1" dirty="0"/>
              <a:t>Result-content control:</a:t>
            </a:r>
            <a:r>
              <a:rPr lang="en-GB" dirty="0"/>
              <a:t> whether the parties determine the content of the result (</a:t>
            </a:r>
            <a:r>
              <a:rPr lang="en-GB" dirty="0" smtClean="0"/>
              <a:t>ie whether </a:t>
            </a:r>
            <a:r>
              <a:rPr lang="en-GB" dirty="0"/>
              <a:t>the procedure is non-evaluative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b="1" i="1" dirty="0"/>
              <a:t>Result-effect control:</a:t>
            </a:r>
            <a:r>
              <a:rPr lang="en-GB" dirty="0"/>
              <a:t> whether the parties’ consent is needed for the result to </a:t>
            </a:r>
            <a:r>
              <a:rPr lang="en-GB" dirty="0" smtClean="0"/>
              <a:t>be binding</a:t>
            </a:r>
            <a:endParaRPr lang="en-GB" dirty="0"/>
          </a:p>
          <a:p>
            <a:r>
              <a:rPr lang="en-GB" b="1" i="1" dirty="0"/>
              <a:t>Neutral choice control:</a:t>
            </a:r>
            <a:r>
              <a:rPr lang="en-GB" dirty="0"/>
              <a:t> whether the parties choose the </a:t>
            </a:r>
            <a:r>
              <a:rPr lang="en-GB" dirty="0" smtClean="0"/>
              <a:t>neutral</a:t>
            </a:r>
            <a:endParaRPr lang="en-GB" dirty="0"/>
          </a:p>
          <a:p>
            <a:r>
              <a:rPr lang="en-GB" b="1" i="1" dirty="0"/>
              <a:t>Information control:</a:t>
            </a:r>
            <a:r>
              <a:rPr lang="en-GB" dirty="0"/>
              <a:t> whether the procedure and the information obtained </a:t>
            </a:r>
            <a:r>
              <a:rPr lang="en-GB" dirty="0" smtClean="0"/>
              <a:t>during the </a:t>
            </a:r>
            <a:r>
              <a:rPr lang="en-GB" dirty="0"/>
              <a:t>procedure is </a:t>
            </a:r>
            <a:r>
              <a:rPr lang="en-GB" dirty="0" smtClean="0"/>
              <a:t>private</a:t>
            </a:r>
            <a:endParaRPr lang="en-GB" dirty="0"/>
          </a:p>
        </p:txBody>
      </p:sp>
      <p:sp>
        <p:nvSpPr>
          <p:cNvPr id="4" name="Textfeld 3"/>
          <p:cNvSpPr txBox="1"/>
          <p:nvPr/>
        </p:nvSpPr>
        <p:spPr>
          <a:xfrm>
            <a:off x="1324143" y="5779132"/>
            <a:ext cx="7553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/>
              <a:t>Steffek, Unberath, Genn, Greger, Menkel-Meadow, Regulation Dispute Resolution (2013)   </a:t>
            </a:r>
          </a:p>
        </p:txBody>
      </p:sp>
    </p:spTree>
    <p:extLst>
      <p:ext uri="{BB962C8B-B14F-4D97-AF65-F5344CB8AC3E}">
        <p14:creationId xmlns:p14="http://schemas.microsoft.com/office/powerpoint/2010/main" val="112590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functional, party-oriented taxonomy</a:t>
            </a:r>
            <a:endParaRPr lang="en-GB" dirty="0"/>
          </a:p>
        </p:txBody>
      </p:sp>
      <p:graphicFrame>
        <p:nvGraphicFramePr>
          <p:cNvPr id="4" name="Inhaltsplatzhalt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795891"/>
              </p:ext>
            </p:extLst>
          </p:nvPr>
        </p:nvGraphicFramePr>
        <p:xfrm>
          <a:off x="291966" y="1984348"/>
          <a:ext cx="8559671" cy="37877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7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8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8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8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87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87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7741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Initiation Control</a:t>
                      </a:r>
                      <a:endParaRPr lang="en-GB" sz="14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Procedure </a:t>
                      </a: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Control</a:t>
                      </a:r>
                      <a:endParaRPr lang="en-GB" sz="14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Result- </a:t>
                      </a: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Content </a:t>
                      </a: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Control</a:t>
                      </a:r>
                      <a:endParaRPr lang="en-GB" sz="1400" baseline="300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Result- </a:t>
                      </a: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Effect Control</a:t>
                      </a:r>
                      <a:endParaRPr lang="en-GB" sz="14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Neutral Choice Control</a:t>
                      </a:r>
                      <a:endParaRPr lang="en-GB" sz="14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chemeClr val="tx2"/>
                          </a:solidFill>
                          <a:effectLst/>
                        </a:rPr>
                        <a:t>Information </a:t>
                      </a:r>
                      <a:r>
                        <a:rPr lang="en-GB" sz="1400" noProof="0" dirty="0" smtClean="0">
                          <a:solidFill>
                            <a:schemeClr val="tx2"/>
                          </a:solidFill>
                          <a:effectLst/>
                        </a:rPr>
                        <a:t>Control</a:t>
                      </a:r>
                      <a:endParaRPr lang="en-GB" sz="1400" baseline="30000" noProof="0" dirty="0">
                        <a:solidFill>
                          <a:schemeClr val="tx2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Negotiation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</a:rPr>
                        <a:t>N/A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1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Mediation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49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Conciliation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21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solidFill>
                            <a:srgbClr val="000000"/>
                          </a:solidFill>
                          <a:effectLst/>
                        </a:rPr>
                        <a:t>Arbitration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FFFF00"/>
                          </a:highlight>
                        </a:rPr>
                        <a:t>YES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1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mbria"/>
                          <a:cs typeface="Arial" panose="020B0604020202020204" pitchFamily="34" charset="0"/>
                        </a:rPr>
                        <a:t>Ombudsperson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mbri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effectLst/>
                          <a:latin typeface="Arial" panose="020B0604020202020204" pitchFamily="34" charset="0"/>
                          <a:ea typeface="Cambria"/>
                          <a:cs typeface="Arial" panose="020B0604020202020204" pitchFamily="34" charset="0"/>
                        </a:rPr>
                        <a:t>YES</a:t>
                      </a:r>
                      <a:endParaRPr lang="en-GB" sz="1400" noProof="0" dirty="0">
                        <a:effectLst/>
                        <a:latin typeface="Arial" panose="020B0604020202020204" pitchFamily="34" charset="0"/>
                        <a:ea typeface="Cambri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3250" algn="l"/>
                        </a:tabLst>
                        <a:defRPr/>
                      </a:pPr>
                      <a:r>
                        <a:rPr lang="en-GB" sz="1400" noProof="0" dirty="0" smtClean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03250" algn="l"/>
                        </a:tabLst>
                        <a:defRPr/>
                      </a:pPr>
                      <a:r>
                        <a:rPr lang="en-GB" sz="1400" noProof="0" dirty="0" smtClean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 smtClean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kern="1200" noProof="0" dirty="0" smtClean="0">
                          <a:solidFill>
                            <a:schemeClr val="dk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400" kern="1200" noProof="0" dirty="0">
                        <a:solidFill>
                          <a:schemeClr val="dk1"/>
                        </a:solidFill>
                        <a:effectLst/>
                        <a:highlight>
                          <a:srgbClr val="FFFF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 anchorCtr="1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730041"/>
                  </a:ext>
                </a:extLst>
              </a:tr>
              <a:tr h="46210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Court</a:t>
                      </a:r>
                      <a:endParaRPr lang="en-GB" sz="1400" noProof="0" dirty="0">
                        <a:solidFill>
                          <a:srgbClr val="00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603250" algn="l"/>
                        </a:tabLst>
                      </a:pPr>
                      <a:r>
                        <a:rPr lang="en-GB" sz="1400" noProof="0" dirty="0">
                          <a:effectLst/>
                          <a:highlight>
                            <a:srgbClr val="0000FF"/>
                          </a:highlight>
                        </a:rPr>
                        <a:t>NO</a:t>
                      </a:r>
                      <a:endParaRPr lang="en-GB" sz="1400" noProof="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rgbClr val="00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68320" y="1452880"/>
            <a:ext cx="3108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parties together have…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35956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 (Header and Footer)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2 (Header and Footer)" id="{4B92FAD7-9ED8-4CFF-889D-83372B280783}" vid="{018C8D8F-3206-4058-B2F5-5FEFAB7244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319</Words>
  <Application>Microsoft Office PowerPoint</Application>
  <PresentationFormat>On-screen Show (4:3)</PresentationFormat>
  <Paragraphs>75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Times New Roman</vt:lpstr>
      <vt:lpstr>Theme2 (Header and Footer)</vt:lpstr>
      <vt:lpstr>Introduction to Theme 3: Justice</vt:lpstr>
      <vt:lpstr>The questions</vt:lpstr>
      <vt:lpstr>The taxonomy</vt:lpstr>
      <vt:lpstr>A functional, party-oriented taxonomy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Felix Steffek</dc:creator>
  <cp:lastModifiedBy>Felix Steffek</cp:lastModifiedBy>
  <cp:revision>16</cp:revision>
  <dcterms:created xsi:type="dcterms:W3CDTF">2016-04-17T18:35:17Z</dcterms:created>
  <dcterms:modified xsi:type="dcterms:W3CDTF">2016-05-26T20:15:37Z</dcterms:modified>
</cp:coreProperties>
</file>